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1"/>
  </p:notesMasterIdLst>
  <p:handoutMasterIdLst>
    <p:handoutMasterId r:id="rId42"/>
  </p:handoutMasterIdLst>
  <p:sldIdLst>
    <p:sldId id="375" r:id="rId5"/>
    <p:sldId id="377" r:id="rId6"/>
    <p:sldId id="413" r:id="rId7"/>
    <p:sldId id="376" r:id="rId8"/>
    <p:sldId id="380" r:id="rId9"/>
    <p:sldId id="382" r:id="rId10"/>
    <p:sldId id="384" r:id="rId11"/>
    <p:sldId id="383" r:id="rId12"/>
    <p:sldId id="386" r:id="rId13"/>
    <p:sldId id="387" r:id="rId14"/>
    <p:sldId id="388" r:id="rId15"/>
    <p:sldId id="389" r:id="rId16"/>
    <p:sldId id="390" r:id="rId17"/>
    <p:sldId id="391" r:id="rId18"/>
    <p:sldId id="393" r:id="rId19"/>
    <p:sldId id="394" r:id="rId20"/>
    <p:sldId id="395" r:id="rId21"/>
    <p:sldId id="396" r:id="rId22"/>
    <p:sldId id="397" r:id="rId23"/>
    <p:sldId id="398" r:id="rId24"/>
    <p:sldId id="399" r:id="rId25"/>
    <p:sldId id="415" r:id="rId26"/>
    <p:sldId id="385" r:id="rId27"/>
    <p:sldId id="400" r:id="rId28"/>
    <p:sldId id="402" r:id="rId29"/>
    <p:sldId id="404" r:id="rId30"/>
    <p:sldId id="406" r:id="rId31"/>
    <p:sldId id="407" r:id="rId32"/>
    <p:sldId id="408" r:id="rId33"/>
    <p:sldId id="409" r:id="rId34"/>
    <p:sldId id="410" r:id="rId35"/>
    <p:sldId id="411" r:id="rId36"/>
    <p:sldId id="405" r:id="rId37"/>
    <p:sldId id="414" r:id="rId38"/>
    <p:sldId id="412" r:id="rId39"/>
    <p:sldId id="403" r:id="rId40"/>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EAB062"/>
    <a:srgbClr val="D2421F"/>
    <a:srgbClr val="C8302D"/>
    <a:srgbClr val="333333"/>
    <a:srgbClr val="0071BC"/>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2909" autoAdjust="0"/>
  </p:normalViewPr>
  <p:slideViewPr>
    <p:cSldViewPr snapToGrid="0">
      <p:cViewPr varScale="1">
        <p:scale>
          <a:sx n="72" d="100"/>
          <a:sy n="72" d="100"/>
        </p:scale>
        <p:origin x="917" y="53"/>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6598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60613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dirty="0"/>
              <a:t>Microsoft SharePoint Server 2013</a:t>
            </a:r>
          </a:p>
        </p:txBody>
      </p:sp>
      <p:sp>
        <p:nvSpPr>
          <p:cNvPr id="6" name="Marcador de pie de página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23228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768318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jpe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52.jpeg"/></Relationships>
</file>

<file path=ppt/slides/_rels/slide1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71.png"/><Relationship Id="rId5" Type="http://schemas.openxmlformats.org/officeDocument/2006/relationships/hyperlink" Target="mailto:adiaz@encamina.com" TargetMode="External"/><Relationship Id="rId4" Type="http://schemas.openxmlformats.org/officeDocument/2006/relationships/hyperlink" Target="http://blogs.encamina.com/desarrollandosobresharepoint"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7.jpeg"/><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err="1"/>
              <a:t>Desarrollando</a:t>
            </a:r>
            <a:r>
              <a:rPr lang="en-US" dirty="0"/>
              <a:t> Add-In con Angular2</a:t>
            </a:r>
            <a:endParaRPr lang="es-ES" dirty="0"/>
          </a:p>
        </p:txBody>
      </p:sp>
      <p:sp>
        <p:nvSpPr>
          <p:cNvPr id="3" name="Marcador de texto 2"/>
          <p:cNvSpPr>
            <a:spLocks noGrp="1"/>
          </p:cNvSpPr>
          <p:nvPr>
            <p:ph type="body" sz="quarter" idx="11"/>
          </p:nvPr>
        </p:nvSpPr>
        <p:spPr>
          <a:xfrm>
            <a:off x="-10203" y="4183081"/>
            <a:ext cx="7386999" cy="609008"/>
          </a:xfrm>
        </p:spPr>
        <p:txBody>
          <a:bodyPr/>
          <a:lstStyle/>
          <a:p>
            <a:r>
              <a:rPr lang="en-US" dirty="0" err="1"/>
              <a:t>Adrián</a:t>
            </a:r>
            <a:r>
              <a:rPr lang="en-US" dirty="0"/>
              <a:t> </a:t>
            </a:r>
            <a:r>
              <a:rPr lang="en-US" dirty="0" err="1"/>
              <a:t>Díaz</a:t>
            </a:r>
            <a:r>
              <a:rPr lang="en-US" dirty="0"/>
              <a:t> </a:t>
            </a:r>
            <a:r>
              <a:rPr lang="en-US" dirty="0" err="1"/>
              <a:t>Cervera</a:t>
            </a:r>
            <a:r>
              <a:rPr lang="en-US" dirty="0"/>
              <a:t> Software </a:t>
            </a:r>
            <a:r>
              <a:rPr lang="en-US" dirty="0" err="1"/>
              <a:t>Architecht</a:t>
            </a:r>
            <a:r>
              <a:rPr lang="en-US" dirty="0"/>
              <a:t> at ENCAMINA</a:t>
            </a:r>
            <a:endParaRPr lang="es-ES" dirty="0"/>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t>The</a:t>
            </a:r>
            <a:r>
              <a:rPr lang="es-ES" dirty="0"/>
              <a:t> SharePoint </a:t>
            </a:r>
            <a:r>
              <a:rPr lang="es-ES" dirty="0" err="1"/>
              <a:t>FrameWork</a:t>
            </a:r>
            <a:r>
              <a:rPr lang="es-ES" dirty="0"/>
              <a:t>: </a:t>
            </a:r>
            <a:r>
              <a:rPr lang="es-ES" dirty="0" err="1"/>
              <a:t>Tooling</a:t>
            </a:r>
            <a:endParaRPr lang="es-ES" dirty="0"/>
          </a:p>
        </p:txBody>
      </p:sp>
      <p:sp>
        <p:nvSpPr>
          <p:cNvPr id="6" name="Marcador de texto 5"/>
          <p:cNvSpPr>
            <a:spLocks noGrp="1"/>
          </p:cNvSpPr>
          <p:nvPr>
            <p:ph type="body" sz="quarter" idx="10"/>
          </p:nvPr>
        </p:nvSpPr>
        <p:spPr>
          <a:xfrm>
            <a:off x="519248" y="1447798"/>
            <a:ext cx="11151917" cy="5059327"/>
          </a:xfrm>
        </p:spPr>
        <p:txBody>
          <a:bodyPr/>
          <a:lstStyle/>
          <a:p>
            <a:pPr marL="0" indent="0">
              <a:buNone/>
            </a:pPr>
            <a:r>
              <a:rPr lang="es-ES" dirty="0" err="1"/>
              <a:t>NodeJS</a:t>
            </a:r>
            <a:r>
              <a:rPr lang="es-ES" dirty="0"/>
              <a:t> </a:t>
            </a:r>
            <a:r>
              <a:rPr lang="es-ES" dirty="0">
                <a:sym typeface="Wingdings" panose="05000000000000000000" pitchFamily="2" charset="2"/>
              </a:rPr>
              <a:t></a:t>
            </a:r>
            <a:r>
              <a:rPr lang="es-ES" dirty="0"/>
              <a:t> No necesario IIS ni SharePoint</a:t>
            </a:r>
          </a:p>
          <a:p>
            <a:pPr marL="0" indent="0">
              <a:buNone/>
            </a:pPr>
            <a:endParaRPr lang="es-ES" dirty="0"/>
          </a:p>
          <a:p>
            <a:pPr marL="0" indent="0">
              <a:buNone/>
            </a:pPr>
            <a:r>
              <a:rPr lang="es-ES" dirty="0"/>
              <a:t>Code </a:t>
            </a:r>
            <a:r>
              <a:rPr lang="es-ES" dirty="0">
                <a:sym typeface="Wingdings" panose="05000000000000000000" pitchFamily="2" charset="2"/>
              </a:rPr>
              <a:t></a:t>
            </a:r>
            <a:r>
              <a:rPr lang="es-ES" dirty="0"/>
              <a:t> IDE Multiplataforma orientado a Web</a:t>
            </a:r>
          </a:p>
          <a:p>
            <a:endParaRPr lang="es-ES" dirty="0"/>
          </a:p>
          <a:p>
            <a:pPr marL="0" indent="0">
              <a:buNone/>
            </a:pPr>
            <a:r>
              <a:rPr lang="es-ES" dirty="0"/>
              <a:t>NPM </a:t>
            </a:r>
            <a:r>
              <a:rPr lang="es-ES" dirty="0">
                <a:sym typeface="Wingdings" panose="05000000000000000000" pitchFamily="2" charset="2"/>
              </a:rPr>
              <a:t></a:t>
            </a:r>
            <a:r>
              <a:rPr lang="es-ES" dirty="0"/>
              <a:t> Gestor de paquetes de </a:t>
            </a:r>
            <a:r>
              <a:rPr lang="es-ES" dirty="0" err="1"/>
              <a:t>NodeJ</a:t>
            </a:r>
            <a:endParaRPr lang="es-ES" dirty="0"/>
          </a:p>
          <a:p>
            <a:pPr marL="0" indent="0">
              <a:buNone/>
            </a:pPr>
            <a:endParaRPr lang="es-ES" dirty="0"/>
          </a:p>
          <a:p>
            <a:pPr marL="0" indent="0">
              <a:buNone/>
            </a:pPr>
            <a:r>
              <a:rPr lang="es-ES" dirty="0" err="1"/>
              <a:t>Gulp</a:t>
            </a:r>
            <a:r>
              <a:rPr lang="es-ES" dirty="0"/>
              <a:t> </a:t>
            </a:r>
            <a:r>
              <a:rPr lang="es-ES" dirty="0">
                <a:sym typeface="Wingdings" panose="05000000000000000000" pitchFamily="2" charset="2"/>
              </a:rPr>
              <a:t></a:t>
            </a:r>
            <a:r>
              <a:rPr lang="es-ES" dirty="0"/>
              <a:t> Automatización de Tareas </a:t>
            </a:r>
          </a:p>
          <a:p>
            <a:pPr marL="0" indent="0">
              <a:buNone/>
            </a:pPr>
            <a:endParaRPr lang="es-ES" dirty="0"/>
          </a:p>
          <a:p>
            <a:pPr marL="0" indent="0">
              <a:buNone/>
            </a:pPr>
            <a:r>
              <a:rPr lang="es-ES" dirty="0" err="1"/>
              <a:t>Typescript</a:t>
            </a:r>
            <a:r>
              <a:rPr lang="es-ES" dirty="0"/>
              <a:t> </a:t>
            </a:r>
            <a:r>
              <a:rPr lang="es-ES" dirty="0">
                <a:sym typeface="Wingdings" panose="05000000000000000000" pitchFamily="2" charset="2"/>
              </a:rPr>
              <a:t> </a:t>
            </a:r>
            <a:r>
              <a:rPr lang="es-ES" dirty="0" err="1">
                <a:sym typeface="Wingdings" panose="05000000000000000000" pitchFamily="2" charset="2"/>
              </a:rPr>
              <a:t>Javascript</a:t>
            </a:r>
            <a:r>
              <a:rPr lang="es-ES" dirty="0">
                <a:sym typeface="Wingdings" panose="05000000000000000000" pitchFamily="2" charset="2"/>
              </a:rPr>
              <a:t> con </a:t>
            </a:r>
            <a:r>
              <a:rPr lang="es-ES" dirty="0" err="1">
                <a:sym typeface="Wingdings" panose="05000000000000000000" pitchFamily="2" charset="2"/>
              </a:rPr>
              <a:t>SuperPoderes</a:t>
            </a:r>
            <a:endParaRPr lang="es-ES" dirty="0"/>
          </a:p>
        </p:txBody>
      </p:sp>
      <p:pic>
        <p:nvPicPr>
          <p:cNvPr id="4102" name="Picture 6" descr="https://raw.githubusercontent.com/gulpjs/artwork/master/gulp-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5123" y="3551287"/>
            <a:ext cx="716295" cy="160223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3"/>
          <a:stretch>
            <a:fillRect/>
          </a:stretch>
        </p:blipFill>
        <p:spPr>
          <a:xfrm>
            <a:off x="9587172" y="3598172"/>
            <a:ext cx="2445464" cy="951014"/>
          </a:xfrm>
          <a:prstGeom prst="rect">
            <a:avLst/>
          </a:prstGeom>
        </p:spPr>
      </p:pic>
      <p:pic>
        <p:nvPicPr>
          <p:cNvPr id="14" name="Imagen 13"/>
          <p:cNvPicPr>
            <a:picLocks noChangeAspect="1"/>
          </p:cNvPicPr>
          <p:nvPr/>
        </p:nvPicPr>
        <p:blipFill>
          <a:blip r:embed="rId4"/>
          <a:stretch>
            <a:fillRect/>
          </a:stretch>
        </p:blipFill>
        <p:spPr>
          <a:xfrm>
            <a:off x="10226245" y="924024"/>
            <a:ext cx="1457250" cy="1089295"/>
          </a:xfrm>
          <a:prstGeom prst="rect">
            <a:avLst/>
          </a:prstGeom>
        </p:spPr>
      </p:pic>
      <p:pic>
        <p:nvPicPr>
          <p:cNvPr id="4108" name="Picture 12" descr="https://regmedia.co.uk/2015/11/27/visual_studio_code_logo.jpg?x=1200&amp;y=7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3830" y="2013319"/>
            <a:ext cx="1921275" cy="127124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upload.wikimedia.org/wikipedia/commons/thumb/a/a6/TypeScript_Logo.png/220px-TypeScript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5665" y="5434937"/>
            <a:ext cx="2095500" cy="51435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images1.westword.com/imager/u/745xauto/7122700/hipster.beard.thinkstock.800.cropp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166" y="228602"/>
            <a:ext cx="10883590" cy="6355103"/>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descr="Logo_ENCAMINA_grande_sin_imagotipo.png"/>
          <p:cNvPicPr>
            <a:picLocks noChangeAspect="1"/>
          </p:cNvPicPr>
          <p:nvPr/>
        </p:nvPicPr>
        <p:blipFill>
          <a:blip r:embed="rId8"/>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408347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idx="1"/>
          </p:nvPr>
        </p:nvSpPr>
        <p:spPr/>
        <p:txBody>
          <a:bodyPr/>
          <a:lstStyle/>
          <a:p>
            <a:r>
              <a:rPr lang="es-ES" dirty="0"/>
              <a:t>Angular 2 vs Angular 1</a:t>
            </a:r>
          </a:p>
          <a:p>
            <a:endParaRPr lang="es-ES" dirty="0"/>
          </a:p>
          <a:p>
            <a:r>
              <a:rPr lang="es-ES" dirty="0"/>
              <a:t>¿Evolución o Revolución?</a:t>
            </a:r>
          </a:p>
        </p:txBody>
      </p:sp>
      <p:sp>
        <p:nvSpPr>
          <p:cNvPr id="5" name="Marcador de contenido 4"/>
          <p:cNvSpPr>
            <a:spLocks noGrp="1"/>
          </p:cNvSpPr>
          <p:nvPr>
            <p:ph sz="quarter" idx="4"/>
          </p:nvPr>
        </p:nvSpPr>
        <p:spPr/>
        <p:txBody>
          <a:bodyPr/>
          <a:lstStyle/>
          <a:p>
            <a:endParaRPr lang="es-ES"/>
          </a:p>
        </p:txBody>
      </p:sp>
      <p:pic>
        <p:nvPicPr>
          <p:cNvPr id="6" name="Imagen 5"/>
          <p:cNvPicPr>
            <a:picLocks noChangeAspect="1"/>
          </p:cNvPicPr>
          <p:nvPr/>
        </p:nvPicPr>
        <p:blipFill>
          <a:blip r:embed="rId2"/>
          <a:stretch>
            <a:fillRect/>
          </a:stretch>
        </p:blipFill>
        <p:spPr>
          <a:xfrm>
            <a:off x="6189760" y="925033"/>
            <a:ext cx="5623011" cy="4189227"/>
          </a:xfrm>
          <a:prstGeom prst="rect">
            <a:avLst/>
          </a:prstGeom>
        </p:spPr>
      </p:pic>
    </p:spTree>
    <p:extLst>
      <p:ext uri="{BB962C8B-B14F-4D97-AF65-F5344CB8AC3E}">
        <p14:creationId xmlns:p14="http://schemas.microsoft.com/office/powerpoint/2010/main" val="3493389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endParaRPr lang="es-ES" dirty="0"/>
          </a:p>
        </p:txBody>
      </p:sp>
      <p:sp>
        <p:nvSpPr>
          <p:cNvPr id="4" name="Título 3"/>
          <p:cNvSpPr>
            <a:spLocks noGrp="1"/>
          </p:cNvSpPr>
          <p:nvPr>
            <p:ph type="title"/>
          </p:nvPr>
        </p:nvSpPr>
        <p:spPr/>
        <p:txBody>
          <a:bodyPr/>
          <a:lstStyle/>
          <a:p>
            <a:r>
              <a:rPr lang="es-ES" dirty="0"/>
              <a:t>¿ Que nos proporciona Angular?</a:t>
            </a:r>
          </a:p>
        </p:txBody>
      </p:sp>
      <p:pic>
        <p:nvPicPr>
          <p:cNvPr id="6" name="Imagen 5"/>
          <p:cNvPicPr>
            <a:picLocks noChangeAspect="1"/>
          </p:cNvPicPr>
          <p:nvPr/>
        </p:nvPicPr>
        <p:blipFill>
          <a:blip r:embed="rId2"/>
          <a:stretch>
            <a:fillRect/>
          </a:stretch>
        </p:blipFill>
        <p:spPr>
          <a:xfrm>
            <a:off x="776178" y="1276729"/>
            <a:ext cx="10802678" cy="5102805"/>
          </a:xfrm>
          <a:prstGeom prst="rect">
            <a:avLst/>
          </a:prstGeom>
        </p:spPr>
      </p:pic>
      <p:pic>
        <p:nvPicPr>
          <p:cNvPr id="7" name="Imagen 6"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2704880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8" y="1447799"/>
            <a:ext cx="11151917" cy="5091224"/>
          </a:xfrm>
        </p:spPr>
        <p:txBody>
          <a:bodyPr/>
          <a:lstStyle/>
          <a:p>
            <a:r>
              <a:rPr lang="es-ES" dirty="0"/>
              <a:t>Esta basado en una arquitectura MV* </a:t>
            </a:r>
          </a:p>
          <a:p>
            <a:pPr marL="457200" indent="-457200">
              <a:buFont typeface="Arial" panose="020B0604020202020204" pitchFamily="34" charset="0"/>
              <a:buChar char="•"/>
            </a:pPr>
            <a:endParaRPr lang="es-ES" dirty="0"/>
          </a:p>
          <a:p>
            <a:r>
              <a:rPr lang="es-ES" dirty="0"/>
              <a:t>Poca flexibilización para cambiar módulos de Angular (</a:t>
            </a:r>
            <a:r>
              <a:rPr lang="es-ES" dirty="0" err="1"/>
              <a:t>Route</a:t>
            </a:r>
            <a:r>
              <a:rPr lang="es-ES" dirty="0"/>
              <a:t>, inyección de dependencias)</a:t>
            </a:r>
          </a:p>
          <a:p>
            <a:pPr marL="457200" indent="-457200">
              <a:buFont typeface="Arial" panose="020B0604020202020204" pitchFamily="34" charset="0"/>
              <a:buChar char="•"/>
            </a:pPr>
            <a:endParaRPr lang="es-ES" dirty="0"/>
          </a:p>
          <a:p>
            <a:r>
              <a:rPr lang="es-ES" dirty="0"/>
              <a:t>Mucha magia oculta</a:t>
            </a:r>
          </a:p>
          <a:p>
            <a:pPr marL="457200" indent="-457200">
              <a:buFont typeface="Arial" panose="020B0604020202020204" pitchFamily="34" charset="0"/>
              <a:buChar char="•"/>
            </a:pPr>
            <a:endParaRPr lang="es-ES" dirty="0"/>
          </a:p>
          <a:p>
            <a:r>
              <a:rPr lang="es-ES" dirty="0"/>
              <a:t>Web </a:t>
            </a:r>
            <a:r>
              <a:rPr lang="es-ES" dirty="0" err="1"/>
              <a:t>Components</a:t>
            </a:r>
            <a:r>
              <a:rPr lang="es-ES" dirty="0"/>
              <a:t> </a:t>
            </a:r>
            <a:r>
              <a:rPr lang="es-ES" dirty="0">
                <a:sym typeface="Wingdings" panose="05000000000000000000" pitchFamily="2" charset="2"/>
              </a:rPr>
              <a:t> Patrón/moda para el desarrollo Web</a:t>
            </a:r>
            <a:endParaRPr lang="es-ES" dirty="0"/>
          </a:p>
        </p:txBody>
      </p:sp>
      <p:sp>
        <p:nvSpPr>
          <p:cNvPr id="3" name="Título 2"/>
          <p:cNvSpPr>
            <a:spLocks noGrp="1"/>
          </p:cNvSpPr>
          <p:nvPr>
            <p:ph type="title"/>
          </p:nvPr>
        </p:nvSpPr>
        <p:spPr/>
        <p:txBody>
          <a:bodyPr/>
          <a:lstStyle/>
          <a:p>
            <a:r>
              <a:rPr lang="es-ES" dirty="0"/>
              <a:t>Cual era el problema</a:t>
            </a:r>
          </a:p>
        </p:txBody>
      </p:sp>
      <p:pic>
        <p:nvPicPr>
          <p:cNvPr id="4" name="Imagen 3" descr="Logo_ENCAMINA_grande_sin_imagotipo.png"/>
          <p:cNvPicPr>
            <a:picLocks noChangeAspect="1"/>
          </p:cNvPicPr>
          <p:nvPr/>
        </p:nvPicPr>
        <p:blipFill>
          <a:blip r:embed="rId2"/>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1319301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3" name="Título 2"/>
          <p:cNvSpPr>
            <a:spLocks noGrp="1"/>
          </p:cNvSpPr>
          <p:nvPr>
            <p:ph type="title"/>
          </p:nvPr>
        </p:nvSpPr>
        <p:spPr/>
        <p:txBody>
          <a:bodyPr/>
          <a:lstStyle/>
          <a:p>
            <a:r>
              <a:rPr lang="es-ES" dirty="0"/>
              <a:t>Angular 2</a:t>
            </a:r>
          </a:p>
        </p:txBody>
      </p:sp>
      <p:pic>
        <p:nvPicPr>
          <p:cNvPr id="4" name="Imagen 3"/>
          <p:cNvPicPr>
            <a:picLocks noChangeAspect="1"/>
          </p:cNvPicPr>
          <p:nvPr/>
        </p:nvPicPr>
        <p:blipFill>
          <a:blip r:embed="rId2"/>
          <a:stretch>
            <a:fillRect/>
          </a:stretch>
        </p:blipFill>
        <p:spPr>
          <a:xfrm>
            <a:off x="519249" y="1160388"/>
            <a:ext cx="11006444" cy="4825741"/>
          </a:xfrm>
          <a:prstGeom prst="rect">
            <a:avLst/>
          </a:prstGeom>
        </p:spPr>
      </p:pic>
      <p:pic>
        <p:nvPicPr>
          <p:cNvPr id="5" name="Imagen 4"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340880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ES"/>
          </a:p>
        </p:txBody>
      </p:sp>
      <p:sp>
        <p:nvSpPr>
          <p:cNvPr id="5" name="Marcador de texto 4"/>
          <p:cNvSpPr>
            <a:spLocks noGrp="1"/>
          </p:cNvSpPr>
          <p:nvPr>
            <p:ph type="body" sz="quarter" idx="10"/>
          </p:nvPr>
        </p:nvSpPr>
        <p:spPr/>
        <p:txBody>
          <a:bodyPr/>
          <a:lstStyle/>
          <a:p>
            <a:endParaRPr lang="es-ES"/>
          </a:p>
        </p:txBody>
      </p:sp>
      <p:sp>
        <p:nvSpPr>
          <p:cNvPr id="6" name="Marcador de texto 5"/>
          <p:cNvSpPr>
            <a:spLocks noGrp="1"/>
          </p:cNvSpPr>
          <p:nvPr>
            <p:ph type="body" sz="quarter" idx="11"/>
          </p:nvPr>
        </p:nvSpPr>
        <p:spPr/>
        <p:txBody>
          <a:bodyPr/>
          <a:lstStyle/>
          <a:p>
            <a:endParaRPr lang="es-ES"/>
          </a:p>
        </p:txBody>
      </p:sp>
      <p:pic>
        <p:nvPicPr>
          <p:cNvPr id="5122" name="Picture 2" descr="http://www.huevosguillen.com/wp-content/uploads/2014/07/huevo-tradicio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953" y="1169963"/>
            <a:ext cx="5156791" cy="44798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castanasrosendo.com/images/cast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06" y="1447801"/>
            <a:ext cx="5504117" cy="38617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unitseguros.com/sites/default/files/styles/blog_teaser/public/PulgarBajo.jpg?itok=lIDgcY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010" y="1591377"/>
            <a:ext cx="10675088" cy="371818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descr="Logo_ENCAMINA_grande_sin_imagotipo.png"/>
          <p:cNvPicPr>
            <a:picLocks noChangeAspect="1"/>
          </p:cNvPicPr>
          <p:nvPr/>
        </p:nvPicPr>
        <p:blipFill>
          <a:blip r:embed="rId5"/>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162787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idx="1"/>
          </p:nvPr>
        </p:nvSpPr>
        <p:spPr/>
        <p:txBody>
          <a:bodyPr/>
          <a:lstStyle/>
          <a:p>
            <a:r>
              <a:rPr lang="es-ES" dirty="0"/>
              <a:t>Características de Angular 2</a:t>
            </a:r>
          </a:p>
        </p:txBody>
      </p:sp>
      <p:sp>
        <p:nvSpPr>
          <p:cNvPr id="6" name="Marcador de contenido 5"/>
          <p:cNvSpPr>
            <a:spLocks noGrp="1"/>
          </p:cNvSpPr>
          <p:nvPr>
            <p:ph sz="quarter" idx="13"/>
          </p:nvPr>
        </p:nvSpPr>
        <p:spPr/>
        <p:txBody>
          <a:bodyPr/>
          <a:lstStyle/>
          <a:p>
            <a:endParaRPr lang="es-ES"/>
          </a:p>
        </p:txBody>
      </p:sp>
      <p:pic>
        <p:nvPicPr>
          <p:cNvPr id="6146" name="Picture 2" descr="http://cdn4.cronicasgeek.com/wp-content/uploads/2015/12/Angular.jpg"/>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36248" t="1104" r="14794" b="-1104"/>
          <a:stretch/>
        </p:blipFill>
        <p:spPr bwMode="auto">
          <a:xfrm>
            <a:off x="0" y="106363"/>
            <a:ext cx="5969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71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a:xfrm>
            <a:off x="519248" y="1447798"/>
            <a:ext cx="11151917" cy="4473499"/>
          </a:xfrm>
        </p:spPr>
        <p:txBody>
          <a:bodyPr/>
          <a:lstStyle/>
          <a:p>
            <a:r>
              <a:rPr lang="es-ES" dirty="0"/>
              <a:t>Formado por 4 elementos:</a:t>
            </a:r>
          </a:p>
          <a:p>
            <a:pPr lvl="5"/>
            <a:endParaRPr lang="es-ES" sz="1800" dirty="0"/>
          </a:p>
          <a:p>
            <a:pPr lvl="6" indent="0">
              <a:buNone/>
            </a:pPr>
            <a:r>
              <a:rPr lang="es-ES" sz="2800" dirty="0" err="1">
                <a:latin typeface="Segoe UI Light (Títulos)"/>
              </a:rPr>
              <a:t>Custom</a:t>
            </a:r>
            <a:r>
              <a:rPr lang="es-ES" sz="2800" dirty="0">
                <a:latin typeface="Segoe UI Light (Títulos)"/>
              </a:rPr>
              <a:t> </a:t>
            </a:r>
            <a:r>
              <a:rPr lang="es-ES" sz="2800" dirty="0" err="1">
                <a:latin typeface="Segoe UI Light (Títulos)"/>
              </a:rPr>
              <a:t>Elements</a:t>
            </a:r>
            <a:r>
              <a:rPr lang="es-ES" sz="2800" dirty="0">
                <a:latin typeface="Segoe UI Light (Títulos)"/>
              </a:rPr>
              <a:t> </a:t>
            </a:r>
            <a:r>
              <a:rPr lang="es-ES" sz="2800" dirty="0">
                <a:latin typeface="Segoe UI Light (Títulos)"/>
                <a:sym typeface="Wingdings" panose="05000000000000000000" pitchFamily="2" charset="2"/>
              </a:rPr>
              <a:t> Elementos Personalizados</a:t>
            </a:r>
          </a:p>
          <a:p>
            <a:pPr lvl="6" indent="0">
              <a:buNone/>
            </a:pPr>
            <a:r>
              <a:rPr lang="es-ES" sz="2800" dirty="0" err="1">
                <a:latin typeface="Segoe UI Light (Títulos)"/>
                <a:sym typeface="Wingdings" panose="05000000000000000000" pitchFamily="2" charset="2"/>
              </a:rPr>
              <a:t>Templates</a:t>
            </a:r>
            <a:r>
              <a:rPr lang="es-ES" sz="2800" dirty="0">
                <a:latin typeface="Segoe UI Light (Títulos)"/>
                <a:sym typeface="Wingdings" panose="05000000000000000000" pitchFamily="2" charset="2"/>
              </a:rPr>
              <a:t>  Plantillas</a:t>
            </a:r>
          </a:p>
          <a:p>
            <a:pPr lvl="6" indent="0">
              <a:buNone/>
            </a:pPr>
            <a:r>
              <a:rPr lang="es-ES" sz="2800" dirty="0">
                <a:latin typeface="Segoe UI Light (Títulos)"/>
                <a:sym typeface="Wingdings" panose="05000000000000000000" pitchFamily="2" charset="2"/>
              </a:rPr>
              <a:t>Shadow DOM </a:t>
            </a:r>
          </a:p>
          <a:p>
            <a:pPr lvl="6" indent="0">
              <a:buNone/>
            </a:pPr>
            <a:r>
              <a:rPr lang="es-ES" sz="2800" dirty="0">
                <a:latin typeface="Segoe UI Light (Títulos)"/>
                <a:sym typeface="Wingdings" panose="05000000000000000000" pitchFamily="2" charset="2"/>
              </a:rPr>
              <a:t>HTML </a:t>
            </a:r>
            <a:r>
              <a:rPr lang="es-ES" sz="2800" dirty="0" err="1">
                <a:latin typeface="Segoe UI Light (Títulos)"/>
                <a:sym typeface="Wingdings" panose="05000000000000000000" pitchFamily="2" charset="2"/>
              </a:rPr>
              <a:t>Imports</a:t>
            </a:r>
            <a:endParaRPr lang="es-ES" sz="2800" dirty="0">
              <a:latin typeface="Segoe UI Light (Títulos)"/>
            </a:endParaRPr>
          </a:p>
        </p:txBody>
      </p:sp>
      <p:sp>
        <p:nvSpPr>
          <p:cNvPr id="5" name="Título 4"/>
          <p:cNvSpPr>
            <a:spLocks noGrp="1"/>
          </p:cNvSpPr>
          <p:nvPr>
            <p:ph type="title"/>
          </p:nvPr>
        </p:nvSpPr>
        <p:spPr/>
        <p:txBody>
          <a:bodyPr/>
          <a:lstStyle/>
          <a:p>
            <a:r>
              <a:rPr lang="es-ES" dirty="0"/>
              <a:t>Web </a:t>
            </a:r>
            <a:r>
              <a:rPr lang="es-ES" dirty="0" err="1"/>
              <a:t>Components</a:t>
            </a:r>
            <a:endParaRPr lang="es-ES" dirty="0"/>
          </a:p>
        </p:txBody>
      </p:sp>
      <p:pic>
        <p:nvPicPr>
          <p:cNvPr id="7170" name="Picture 2" descr="http://pndewit.github.io/sgti-tm-webcomponents/lib/img/webcompon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883" y="2838141"/>
            <a:ext cx="3267849" cy="326784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313598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3" name="Título 2"/>
          <p:cNvSpPr>
            <a:spLocks noGrp="1"/>
          </p:cNvSpPr>
          <p:nvPr>
            <p:ph type="title"/>
          </p:nvPr>
        </p:nvSpPr>
        <p:spPr/>
        <p:txBody>
          <a:bodyPr/>
          <a:lstStyle/>
          <a:p>
            <a:r>
              <a:rPr lang="es-ES" dirty="0"/>
              <a:t>Arquitectura de una App en Angular 2</a:t>
            </a:r>
          </a:p>
        </p:txBody>
      </p:sp>
      <p:pic>
        <p:nvPicPr>
          <p:cNvPr id="4" name="Imagen 3"/>
          <p:cNvPicPr>
            <a:picLocks noChangeAspect="1"/>
          </p:cNvPicPr>
          <p:nvPr/>
        </p:nvPicPr>
        <p:blipFill>
          <a:blip r:embed="rId2"/>
          <a:stretch>
            <a:fillRect/>
          </a:stretch>
        </p:blipFill>
        <p:spPr>
          <a:xfrm>
            <a:off x="137318" y="1447799"/>
            <a:ext cx="11915775" cy="4448175"/>
          </a:xfrm>
          <a:prstGeom prst="rect">
            <a:avLst/>
          </a:prstGeom>
        </p:spPr>
      </p:pic>
      <p:pic>
        <p:nvPicPr>
          <p:cNvPr id="5" name="Imagen 4"/>
          <p:cNvPicPr>
            <a:picLocks noChangeAspect="1"/>
          </p:cNvPicPr>
          <p:nvPr/>
        </p:nvPicPr>
        <p:blipFill>
          <a:blip r:embed="rId2"/>
          <a:stretch>
            <a:fillRect/>
          </a:stretch>
        </p:blipFill>
        <p:spPr>
          <a:xfrm>
            <a:off x="276225" y="1199637"/>
            <a:ext cx="11915775" cy="4448175"/>
          </a:xfrm>
          <a:prstGeom prst="rect">
            <a:avLst/>
          </a:prstGeom>
        </p:spPr>
      </p:pic>
      <p:pic>
        <p:nvPicPr>
          <p:cNvPr id="6" name="Imagen 5"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1625510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3" name="Título 2"/>
          <p:cNvSpPr>
            <a:spLocks noGrp="1"/>
          </p:cNvSpPr>
          <p:nvPr>
            <p:ph type="title"/>
          </p:nvPr>
        </p:nvSpPr>
        <p:spPr/>
        <p:txBody>
          <a:bodyPr/>
          <a:lstStyle/>
          <a:p>
            <a:r>
              <a:rPr lang="es-ES" dirty="0"/>
              <a:t>¿Qué es un Componente?</a:t>
            </a:r>
          </a:p>
        </p:txBody>
      </p:sp>
      <p:pic>
        <p:nvPicPr>
          <p:cNvPr id="4" name="Imagen 3"/>
          <p:cNvPicPr>
            <a:picLocks noChangeAspect="1"/>
          </p:cNvPicPr>
          <p:nvPr/>
        </p:nvPicPr>
        <p:blipFill>
          <a:blip r:embed="rId2"/>
          <a:stretch>
            <a:fillRect/>
          </a:stretch>
        </p:blipFill>
        <p:spPr>
          <a:xfrm>
            <a:off x="519248" y="1895586"/>
            <a:ext cx="11477625" cy="3343275"/>
          </a:xfrm>
          <a:prstGeom prst="rect">
            <a:avLst/>
          </a:prstGeom>
        </p:spPr>
      </p:pic>
      <p:pic>
        <p:nvPicPr>
          <p:cNvPr id="5" name="Imagen 4"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71730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3" name="Título 2"/>
          <p:cNvSpPr>
            <a:spLocks noGrp="1"/>
          </p:cNvSpPr>
          <p:nvPr>
            <p:ph type="title"/>
          </p:nvPr>
        </p:nvSpPr>
        <p:spPr/>
        <p:txBody>
          <a:bodyPr/>
          <a:lstStyle/>
          <a:p>
            <a:r>
              <a:rPr lang="es-ES" dirty="0"/>
              <a:t>En que lenguajes puedo desarrollar en Angular 2</a:t>
            </a:r>
          </a:p>
        </p:txBody>
      </p:sp>
      <p:pic>
        <p:nvPicPr>
          <p:cNvPr id="4" name="Imagen 3"/>
          <p:cNvPicPr>
            <a:picLocks noChangeAspect="1"/>
          </p:cNvPicPr>
          <p:nvPr/>
        </p:nvPicPr>
        <p:blipFill>
          <a:blip r:embed="rId2"/>
          <a:stretch>
            <a:fillRect/>
          </a:stretch>
        </p:blipFill>
        <p:spPr>
          <a:xfrm>
            <a:off x="519248" y="1137351"/>
            <a:ext cx="11477625" cy="4200525"/>
          </a:xfrm>
          <a:prstGeom prst="rect">
            <a:avLst/>
          </a:prstGeom>
        </p:spPr>
      </p:pic>
      <p:pic>
        <p:nvPicPr>
          <p:cNvPr id="5" name="Imagen 4"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2447813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Creando una Aplicación Angular 2 </a:t>
            </a:r>
          </a:p>
        </p:txBody>
      </p:sp>
      <p:sp>
        <p:nvSpPr>
          <p:cNvPr id="4" name="Marcador de texto 3"/>
          <p:cNvSpPr>
            <a:spLocks noGrp="1"/>
          </p:cNvSpPr>
          <p:nvPr>
            <p:ph type="body" sz="quarter" idx="10"/>
          </p:nvPr>
        </p:nvSpPr>
        <p:spPr/>
        <p:txBody>
          <a:bodyPr/>
          <a:lstStyle/>
          <a:p>
            <a:endParaRPr lang="es-ES"/>
          </a:p>
        </p:txBody>
      </p:sp>
      <p:sp>
        <p:nvSpPr>
          <p:cNvPr id="5" name="Marcador de texto 4"/>
          <p:cNvSpPr>
            <a:spLocks noGrp="1"/>
          </p:cNvSpPr>
          <p:nvPr>
            <p:ph type="body" sz="quarter" idx="11"/>
          </p:nvPr>
        </p:nvSpPr>
        <p:spPr>
          <a:xfrm>
            <a:off x="6279563" y="1447801"/>
            <a:ext cx="5396365" cy="3311035"/>
          </a:xfrm>
        </p:spPr>
        <p:txBody>
          <a:bodyPr/>
          <a:lstStyle/>
          <a:p>
            <a:pPr marL="514350" indent="-514350">
              <a:buFont typeface="+mj-lt"/>
              <a:buAutoNum type="arabicPeriod"/>
            </a:pPr>
            <a:r>
              <a:rPr lang="es-ES" dirty="0"/>
              <a:t>Crear una carpeta</a:t>
            </a:r>
          </a:p>
          <a:p>
            <a:pPr marL="514350" indent="-514350">
              <a:buFont typeface="+mj-lt"/>
              <a:buAutoNum type="arabicPeriod"/>
            </a:pPr>
            <a:r>
              <a:rPr lang="es-ES" dirty="0"/>
              <a:t>Crear un </a:t>
            </a:r>
            <a:r>
              <a:rPr lang="es-ES" dirty="0" err="1"/>
              <a:t>tsconfig.json</a:t>
            </a:r>
            <a:endParaRPr lang="es-ES" dirty="0"/>
          </a:p>
          <a:p>
            <a:pPr marL="514350" indent="-514350">
              <a:buFont typeface="+mj-lt"/>
              <a:buAutoNum type="arabicPeriod"/>
            </a:pPr>
            <a:r>
              <a:rPr lang="es-ES" dirty="0"/>
              <a:t>Crear un </a:t>
            </a:r>
            <a:r>
              <a:rPr lang="es-ES" dirty="0" err="1"/>
              <a:t>package.json</a:t>
            </a:r>
            <a:endParaRPr lang="es-ES" dirty="0"/>
          </a:p>
          <a:p>
            <a:pPr marL="514350" indent="-514350">
              <a:buFont typeface="+mj-lt"/>
              <a:buAutoNum type="arabicPeriod"/>
            </a:pPr>
            <a:r>
              <a:rPr lang="es-ES" dirty="0"/>
              <a:t>Crear un </a:t>
            </a:r>
            <a:r>
              <a:rPr lang="es-ES" dirty="0" err="1"/>
              <a:t>typings.json</a:t>
            </a:r>
            <a:endParaRPr lang="es-ES" dirty="0"/>
          </a:p>
          <a:p>
            <a:pPr marL="514350" indent="-514350">
              <a:buFont typeface="+mj-lt"/>
              <a:buAutoNum type="arabicPeriod"/>
            </a:pPr>
            <a:r>
              <a:rPr lang="es-ES" dirty="0"/>
              <a:t>Instalar las librerías y los tipos </a:t>
            </a:r>
          </a:p>
          <a:p>
            <a:pPr marL="514350" indent="-514350">
              <a:buFont typeface="+mj-lt"/>
              <a:buAutoNum type="arabicPeriod"/>
            </a:pPr>
            <a:r>
              <a:rPr lang="es-ES" dirty="0"/>
              <a:t>Crear una pagina de Inicio</a:t>
            </a:r>
          </a:p>
          <a:p>
            <a:pPr marL="514350" indent="-514350">
              <a:buFont typeface="+mj-lt"/>
              <a:buAutoNum type="arabicPeriod"/>
            </a:pPr>
            <a:r>
              <a:rPr lang="es-ES" dirty="0"/>
              <a:t>Crear un punto de arranque</a:t>
            </a:r>
          </a:p>
        </p:txBody>
      </p:sp>
      <p:pic>
        <p:nvPicPr>
          <p:cNvPr id="6" name="Imagen 5"/>
          <p:cNvPicPr>
            <a:picLocks noChangeAspect="1"/>
          </p:cNvPicPr>
          <p:nvPr/>
        </p:nvPicPr>
        <p:blipFill>
          <a:blip r:embed="rId2"/>
          <a:stretch>
            <a:fillRect/>
          </a:stretch>
        </p:blipFill>
        <p:spPr>
          <a:xfrm>
            <a:off x="1091609" y="1275294"/>
            <a:ext cx="4330996" cy="3924640"/>
          </a:xfrm>
          <a:prstGeom prst="rect">
            <a:avLst/>
          </a:prstGeom>
        </p:spPr>
      </p:pic>
      <p:pic>
        <p:nvPicPr>
          <p:cNvPr id="7" name="Imagen 6"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308697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3104707" y="2109542"/>
            <a:ext cx="8114696" cy="997196"/>
          </a:xfrm>
        </p:spPr>
        <p:txBody>
          <a:bodyPr/>
          <a:lstStyle/>
          <a:p>
            <a:r>
              <a:rPr lang="es-ES" dirty="0"/>
              <a:t>Demo TIME</a:t>
            </a:r>
          </a:p>
        </p:txBody>
      </p:sp>
      <p:sp>
        <p:nvSpPr>
          <p:cNvPr id="4" name="Marcador de texto 3"/>
          <p:cNvSpPr>
            <a:spLocks noGrp="1"/>
          </p:cNvSpPr>
          <p:nvPr>
            <p:ph type="body" sz="quarter" idx="12"/>
          </p:nvPr>
        </p:nvSpPr>
        <p:spPr/>
        <p:txBody>
          <a:bodyPr/>
          <a:lstStyle/>
          <a:p>
            <a:endParaRPr lang="es-ES" dirty="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72840"/>
            <a:ext cx="2283315" cy="228559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2734"/>
            <a:ext cx="2295331" cy="2312957"/>
          </a:xfrm>
          <a:prstGeom prst="rect">
            <a:avLst/>
          </a:prstGeom>
        </p:spPr>
      </p:pic>
    </p:spTree>
    <p:extLst>
      <p:ext uri="{BB962C8B-B14F-4D97-AF65-F5344CB8AC3E}">
        <p14:creationId xmlns:p14="http://schemas.microsoft.com/office/powerpoint/2010/main" val="259338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Component</a:t>
            </a:r>
          </a:p>
        </p:txBody>
      </p:sp>
      <p:pic>
        <p:nvPicPr>
          <p:cNvPr id="4" name="Imagen 3"/>
          <p:cNvPicPr>
            <a:picLocks noChangeAspect="1"/>
          </p:cNvPicPr>
          <p:nvPr/>
        </p:nvPicPr>
        <p:blipFill>
          <a:blip r:embed="rId2"/>
          <a:stretch>
            <a:fillRect/>
          </a:stretch>
        </p:blipFill>
        <p:spPr>
          <a:xfrm>
            <a:off x="1477262" y="1116419"/>
            <a:ext cx="6877050" cy="5322592"/>
          </a:xfrm>
          <a:prstGeom prst="rect">
            <a:avLst/>
          </a:prstGeom>
        </p:spPr>
      </p:pic>
      <p:sp>
        <p:nvSpPr>
          <p:cNvPr id="5" name="Flecha izquierda 4"/>
          <p:cNvSpPr/>
          <p:nvPr/>
        </p:nvSpPr>
        <p:spPr bwMode="auto">
          <a:xfrm>
            <a:off x="7320014" y="1362816"/>
            <a:ext cx="2636875" cy="85060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Importar Clases</a:t>
            </a:r>
          </a:p>
        </p:txBody>
      </p:sp>
      <p:sp>
        <p:nvSpPr>
          <p:cNvPr id="6" name="Marcador de texto 5"/>
          <p:cNvSpPr>
            <a:spLocks noGrp="1"/>
          </p:cNvSpPr>
          <p:nvPr>
            <p:ph type="body" sz="quarter" idx="10"/>
          </p:nvPr>
        </p:nvSpPr>
        <p:spPr bwMode="auto">
          <a:xfrm>
            <a:off x="7857460" y="4378793"/>
            <a:ext cx="4198859" cy="767267"/>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s-ES" dirty="0">
                <a:solidFill>
                  <a:schemeClr val="bg1"/>
                </a:solidFill>
              </a:rPr>
              <a:t>Clase</a:t>
            </a:r>
          </a:p>
        </p:txBody>
      </p:sp>
      <p:sp>
        <p:nvSpPr>
          <p:cNvPr id="7" name="Marcador de texto 5"/>
          <p:cNvSpPr txBox="1">
            <a:spLocks/>
          </p:cNvSpPr>
          <p:nvPr/>
        </p:nvSpPr>
        <p:spPr bwMode="auto">
          <a:xfrm>
            <a:off x="7701516" y="2799907"/>
            <a:ext cx="4198859" cy="767267"/>
          </a:xfrm>
          <a:prstGeom prst="leftArrow">
            <a:avLst/>
          </a:prstGeom>
          <a:solidFill>
            <a:schemeClr val="accent1"/>
          </a:solid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marL="0" marR="0" indent="0" algn="l" defTabSz="685955" rtl="0" eaLnBrk="1" fontAlgn="auto" latinLnBrk="0" hangingPunct="1">
              <a:lnSpc>
                <a:spcPct val="95000"/>
              </a:lnSpc>
              <a:spcBef>
                <a:spcPct val="20000"/>
              </a:spcBef>
              <a:spcAft>
                <a:spcPts val="0"/>
              </a:spcAft>
              <a:buClrTx/>
              <a:buSzPct val="80000"/>
              <a:buFont typeface="Arial" pitchFamily="34" charset="0"/>
              <a:buNone/>
              <a:tabLst/>
              <a:defRPr sz="2401" kern="1200" spc="-53" baseline="0">
                <a:gradFill>
                  <a:gsLst>
                    <a:gs pos="1250">
                      <a:srgbClr val="000000"/>
                    </a:gs>
                    <a:gs pos="100000">
                      <a:srgbClr val="000000"/>
                    </a:gs>
                  </a:gsLst>
                  <a:lin ang="5400000" scaled="0"/>
                </a:gradFill>
                <a:latin typeface="Consolas" pitchFamily="49" charset="0"/>
                <a:ea typeface="+mn-ea"/>
                <a:cs typeface="Consolas" pitchFamily="49" charset="0"/>
              </a:defRPr>
            </a:lvl1pPr>
            <a:lvl2pPr marL="254862" marR="0" indent="0" algn="l" defTabSz="685955" rtl="0" eaLnBrk="1" fontAlgn="auto" latinLnBrk="0" hangingPunct="1">
              <a:lnSpc>
                <a:spcPct val="95000"/>
              </a:lnSpc>
              <a:spcBef>
                <a:spcPct val="20000"/>
              </a:spcBef>
              <a:spcAft>
                <a:spcPts val="0"/>
              </a:spcAft>
              <a:buClrTx/>
              <a:buSzPct val="90000"/>
              <a:buFont typeface="Wingdings" pitchFamily="2" charset="2"/>
              <a:buNone/>
              <a:tabLst/>
              <a:defRPr sz="1800" kern="1200" spc="0" baseline="0">
                <a:gradFill>
                  <a:gsLst>
                    <a:gs pos="1250">
                      <a:srgbClr val="000000"/>
                    </a:gs>
                    <a:gs pos="100000">
                      <a:srgbClr val="000000"/>
                    </a:gs>
                  </a:gsLst>
                  <a:lin ang="5400000" scaled="0"/>
                </a:gradFill>
                <a:latin typeface="Consolas" pitchFamily="49" charset="0"/>
                <a:ea typeface="+mn-ea"/>
                <a:cs typeface="Consolas" pitchFamily="49" charset="0"/>
              </a:defRPr>
            </a:lvl2pPr>
            <a:lvl3pPr marL="429931" marR="0" indent="0" algn="l" defTabSz="685955" rtl="0" eaLnBrk="1" fontAlgn="auto" latinLnBrk="0" hangingPunct="1">
              <a:lnSpc>
                <a:spcPct val="95000"/>
              </a:lnSpc>
              <a:spcBef>
                <a:spcPct val="20000"/>
              </a:spcBef>
              <a:spcAft>
                <a:spcPts val="0"/>
              </a:spcAft>
              <a:buClrTx/>
              <a:buSzPct val="90000"/>
              <a:buFont typeface="Wingdings" pitchFamily="2" charset="2"/>
              <a:buNone/>
              <a:tabLst>
                <a:tab pos="599044" algn="l"/>
              </a:tabLst>
              <a:defRPr sz="1800" kern="1200" spc="0" baseline="0">
                <a:gradFill>
                  <a:gsLst>
                    <a:gs pos="1250">
                      <a:srgbClr val="000000"/>
                    </a:gs>
                    <a:gs pos="100000">
                      <a:srgbClr val="000000"/>
                    </a:gs>
                  </a:gsLst>
                  <a:lin ang="5400000" scaled="0"/>
                </a:gradFill>
                <a:latin typeface="Consolas" pitchFamily="49" charset="0"/>
                <a:ea typeface="+mn-ea"/>
                <a:cs typeface="Consolas" pitchFamily="49" charset="0"/>
              </a:defRPr>
            </a:lvl3pPr>
            <a:lvl4pPr marL="599044" marR="0" indent="0" algn="l" defTabSz="685955" rtl="0" eaLnBrk="1" fontAlgn="auto" latinLnBrk="0" hangingPunct="1">
              <a:lnSpc>
                <a:spcPct val="95000"/>
              </a:lnSpc>
              <a:spcBef>
                <a:spcPct val="20000"/>
              </a:spcBef>
              <a:spcAft>
                <a:spcPts val="0"/>
              </a:spcAft>
              <a:buClrTx/>
              <a:buSzPct val="90000"/>
              <a:buFont typeface="Wingdings" pitchFamily="2" charset="2"/>
              <a:buNone/>
              <a:tabLst/>
              <a:defRPr sz="1500" kern="1200" spc="0" baseline="0">
                <a:gradFill>
                  <a:gsLst>
                    <a:gs pos="1250">
                      <a:srgbClr val="000000"/>
                    </a:gs>
                    <a:gs pos="100000">
                      <a:srgbClr val="000000"/>
                    </a:gs>
                  </a:gsLst>
                  <a:lin ang="5400000" scaled="0"/>
                </a:gradFill>
                <a:latin typeface="Consolas" pitchFamily="49" charset="0"/>
                <a:ea typeface="+mn-ea"/>
                <a:cs typeface="Consolas" pitchFamily="49" charset="0"/>
              </a:defRPr>
            </a:lvl4pPr>
            <a:lvl5pPr marL="772922" marR="0" indent="0" algn="l" defTabSz="685955" rtl="0" eaLnBrk="1" fontAlgn="auto" latinLnBrk="0" hangingPunct="1">
              <a:lnSpc>
                <a:spcPct val="95000"/>
              </a:lnSpc>
              <a:spcBef>
                <a:spcPct val="20000"/>
              </a:spcBef>
              <a:spcAft>
                <a:spcPts val="0"/>
              </a:spcAft>
              <a:buClrTx/>
              <a:buSzPct val="90000"/>
              <a:buFont typeface="Wingdings" pitchFamily="2" charset="2"/>
              <a:buNone/>
              <a:tabLst>
                <a:tab pos="942036" algn="l"/>
              </a:tabLst>
              <a:defRPr sz="1500" kern="1200" spc="0" baseline="0">
                <a:gradFill>
                  <a:gsLst>
                    <a:gs pos="1250">
                      <a:srgbClr val="000000"/>
                    </a:gs>
                    <a:gs pos="100000">
                      <a:srgbClr val="000000"/>
                    </a:gs>
                  </a:gsLst>
                  <a:lin ang="5400000" scaled="0"/>
                </a:gradFill>
                <a:latin typeface="Consolas" pitchFamily="49" charset="0"/>
                <a:ea typeface="+mn-ea"/>
                <a:cs typeface="Consolas" pitchFamily="49" charset="0"/>
              </a:defRPr>
            </a:lvl5pPr>
            <a:lvl6pPr marL="1886377" indent="-171489" algn="l" defTabSz="685955" rtl="0" eaLnBrk="1" latinLnBrk="0" hangingPunct="1">
              <a:spcBef>
                <a:spcPct val="20000"/>
              </a:spcBef>
              <a:buFont typeface="Arial" pitchFamily="34" charset="0"/>
              <a:buChar char="•"/>
              <a:defRPr sz="1500" kern="1200">
                <a:solidFill>
                  <a:schemeClr val="lt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lt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lt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lt1"/>
                </a:solidFill>
                <a:latin typeface="+mn-lt"/>
                <a:ea typeface="+mn-ea"/>
                <a:cs typeface="+mn-cs"/>
              </a:defRPr>
            </a:lvl9pPr>
          </a:lstStyle>
          <a:p>
            <a:r>
              <a:rPr lang="es-ES">
                <a:solidFill>
                  <a:schemeClr val="bg1"/>
                </a:solidFill>
              </a:rPr>
              <a:t>Metadata y Template</a:t>
            </a:r>
            <a:endParaRPr lang="es-ES" dirty="0">
              <a:solidFill>
                <a:schemeClr val="bg1"/>
              </a:solidFill>
            </a:endParaRPr>
          </a:p>
        </p:txBody>
      </p:sp>
      <p:pic>
        <p:nvPicPr>
          <p:cNvPr id="8" name="Imagen 7"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 dirty="0"/>
              <a:t>Una función que añade metadatos  las clases</a:t>
            </a:r>
          </a:p>
          <a:p>
            <a:r>
              <a:rPr lang="es-ES" dirty="0"/>
              <a:t>	-&gt; similar a </a:t>
            </a:r>
            <a:r>
              <a:rPr lang="es-ES" dirty="0" err="1"/>
              <a:t>methos</a:t>
            </a:r>
            <a:endParaRPr lang="es-ES" dirty="0"/>
          </a:p>
          <a:p>
            <a:r>
              <a:rPr lang="es-ES" dirty="0"/>
              <a:t>Prefijo con @</a:t>
            </a:r>
          </a:p>
          <a:p>
            <a:endParaRPr lang="es-ES" dirty="0"/>
          </a:p>
          <a:p>
            <a:r>
              <a:rPr lang="es-ES" dirty="0"/>
              <a:t>@</a:t>
            </a:r>
            <a:r>
              <a:rPr lang="es-ES" dirty="0" err="1"/>
              <a:t>Component</a:t>
            </a:r>
            <a:r>
              <a:rPr lang="es-ES" dirty="0"/>
              <a:t>()</a:t>
            </a:r>
          </a:p>
        </p:txBody>
      </p:sp>
      <p:sp>
        <p:nvSpPr>
          <p:cNvPr id="4" name="Título 3"/>
          <p:cNvSpPr>
            <a:spLocks noGrp="1"/>
          </p:cNvSpPr>
          <p:nvPr>
            <p:ph type="title"/>
          </p:nvPr>
        </p:nvSpPr>
        <p:spPr/>
        <p:txBody>
          <a:bodyPr/>
          <a:lstStyle/>
          <a:p>
            <a:r>
              <a:rPr lang="es-ES" dirty="0"/>
              <a:t>¿Que son los decoradores?</a:t>
            </a:r>
          </a:p>
        </p:txBody>
      </p:sp>
      <p:pic>
        <p:nvPicPr>
          <p:cNvPr id="6" name="Imagen 5" descr="Logo_ENCAMINA_grande_sin_imagotipo.png"/>
          <p:cNvPicPr>
            <a:picLocks noChangeAspect="1"/>
          </p:cNvPicPr>
          <p:nvPr/>
        </p:nvPicPr>
        <p:blipFill>
          <a:blip r:embed="rId2"/>
          <a:stretch>
            <a:fillRect/>
          </a:stretch>
        </p:blipFill>
        <p:spPr>
          <a:xfrm>
            <a:off x="10299960" y="6313783"/>
            <a:ext cx="1534077" cy="376958"/>
          </a:xfrm>
          <a:prstGeom prst="rect">
            <a:avLst/>
          </a:prstGeom>
        </p:spPr>
      </p:pic>
      <p:pic>
        <p:nvPicPr>
          <p:cNvPr id="7" name="Imagen 6"/>
          <p:cNvPicPr>
            <a:picLocks noChangeAspect="1"/>
          </p:cNvPicPr>
          <p:nvPr/>
        </p:nvPicPr>
        <p:blipFill>
          <a:blip r:embed="rId3"/>
          <a:stretch>
            <a:fillRect/>
          </a:stretch>
        </p:blipFill>
        <p:spPr>
          <a:xfrm>
            <a:off x="3636335" y="1127051"/>
            <a:ext cx="5273749" cy="4710223"/>
          </a:xfrm>
          <a:prstGeom prst="rect">
            <a:avLst/>
          </a:prstGeom>
        </p:spPr>
      </p:pic>
    </p:spTree>
    <p:extLst>
      <p:ext uri="{BB962C8B-B14F-4D97-AF65-F5344CB8AC3E}">
        <p14:creationId xmlns:p14="http://schemas.microsoft.com/office/powerpoint/2010/main" val="60939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a:t>Definendo</a:t>
            </a:r>
            <a:r>
              <a:rPr lang="es-ES" dirty="0"/>
              <a:t> los Metadatos</a:t>
            </a:r>
          </a:p>
        </p:txBody>
      </p:sp>
      <p:sp>
        <p:nvSpPr>
          <p:cNvPr id="4" name="Marcador de texto 3"/>
          <p:cNvSpPr>
            <a:spLocks noGrp="1"/>
          </p:cNvSpPr>
          <p:nvPr>
            <p:ph type="body" sz="quarter" idx="10"/>
          </p:nvPr>
        </p:nvSpPr>
        <p:spPr/>
        <p:txBody>
          <a:bodyPr/>
          <a:lstStyle/>
          <a:p>
            <a:r>
              <a:rPr lang="es-ES" dirty="0"/>
              <a:t>@</a:t>
            </a:r>
            <a:r>
              <a:rPr lang="es-ES" dirty="0" err="1"/>
              <a:t>Component</a:t>
            </a:r>
            <a:r>
              <a:rPr lang="es-ES" dirty="0"/>
              <a:t>({</a:t>
            </a:r>
          </a:p>
          <a:p>
            <a:r>
              <a:rPr lang="es-ES" dirty="0"/>
              <a:t>    selector: '</a:t>
            </a:r>
            <a:r>
              <a:rPr lang="es-ES" dirty="0" err="1"/>
              <a:t>ContactsDetailComponent</a:t>
            </a:r>
            <a:r>
              <a:rPr lang="es-ES" dirty="0"/>
              <a:t>',</a:t>
            </a:r>
          </a:p>
          <a:p>
            <a:r>
              <a:rPr lang="es-ES" dirty="0"/>
              <a:t>    </a:t>
            </a:r>
            <a:r>
              <a:rPr lang="es-ES" dirty="0" err="1"/>
              <a:t>viewBindings</a:t>
            </a:r>
            <a:r>
              <a:rPr lang="es-ES" dirty="0"/>
              <a:t>: [o365Adal],</a:t>
            </a:r>
          </a:p>
          <a:p>
            <a:r>
              <a:rPr lang="es-ES" dirty="0"/>
              <a:t>    </a:t>
            </a:r>
            <a:r>
              <a:rPr lang="es-ES" dirty="0" err="1"/>
              <a:t>directives</a:t>
            </a:r>
            <a:r>
              <a:rPr lang="es-ES" dirty="0"/>
              <a:t>: [</a:t>
            </a:r>
            <a:r>
              <a:rPr lang="es-ES" dirty="0" err="1"/>
              <a:t>NgFor</a:t>
            </a:r>
            <a:r>
              <a:rPr lang="es-ES" dirty="0"/>
              <a:t>],</a:t>
            </a:r>
          </a:p>
          <a:p>
            <a:r>
              <a:rPr lang="es-ES" dirty="0"/>
              <a:t>    </a:t>
            </a:r>
            <a:r>
              <a:rPr lang="es-ES" dirty="0" err="1"/>
              <a:t>templateUrl</a:t>
            </a:r>
            <a:r>
              <a:rPr lang="es-ES" dirty="0"/>
              <a:t>: 'app/</a:t>
            </a:r>
            <a:r>
              <a:rPr lang="es-ES" dirty="0" err="1"/>
              <a:t>contacts</a:t>
            </a:r>
            <a:r>
              <a:rPr lang="es-ES" dirty="0"/>
              <a:t>/contacts-detail.component.html',</a:t>
            </a:r>
          </a:p>
          <a:p>
            <a:r>
              <a:rPr lang="es-ES" dirty="0"/>
              <a:t>    </a:t>
            </a:r>
            <a:r>
              <a:rPr lang="es-ES" dirty="0" err="1"/>
              <a:t>styleUrls</a:t>
            </a:r>
            <a:r>
              <a:rPr lang="es-ES" dirty="0"/>
              <a:t>: ['app/</a:t>
            </a:r>
            <a:r>
              <a:rPr lang="es-ES" dirty="0" err="1"/>
              <a:t>contacts</a:t>
            </a:r>
            <a:r>
              <a:rPr lang="es-ES" dirty="0"/>
              <a:t>/contacts-detail.component.css']</a:t>
            </a:r>
          </a:p>
          <a:p>
            <a:r>
              <a:rPr lang="es-ES" dirty="0"/>
              <a:t>})</a:t>
            </a:r>
          </a:p>
          <a:p>
            <a:endParaRPr lang="es-ES" dirty="0"/>
          </a:p>
        </p:txBody>
      </p:sp>
      <p:sp>
        <p:nvSpPr>
          <p:cNvPr id="5" name="Flecha izquierda 4"/>
          <p:cNvSpPr/>
          <p:nvPr/>
        </p:nvSpPr>
        <p:spPr bwMode="auto">
          <a:xfrm>
            <a:off x="2307265" y="893135"/>
            <a:ext cx="1913861" cy="64858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Decorador</a:t>
            </a:r>
          </a:p>
        </p:txBody>
      </p:sp>
      <p:sp>
        <p:nvSpPr>
          <p:cNvPr id="8" name="Flecha izquierda 7"/>
          <p:cNvSpPr/>
          <p:nvPr/>
        </p:nvSpPr>
        <p:spPr bwMode="auto">
          <a:xfrm>
            <a:off x="8615917" y="3154275"/>
            <a:ext cx="3366977" cy="64858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err="1">
                <a:gradFill>
                  <a:gsLst>
                    <a:gs pos="0">
                      <a:srgbClr val="FFFFFF"/>
                    </a:gs>
                    <a:gs pos="100000">
                      <a:srgbClr val="FFFFFF"/>
                    </a:gs>
                  </a:gsLst>
                  <a:lin ang="5400000" scaled="0"/>
                </a:gradFill>
                <a:ea typeface="Segoe UI" pitchFamily="34" charset="0"/>
                <a:cs typeface="Segoe UI" pitchFamily="34" charset="0"/>
              </a:rPr>
              <a:t>Templates</a:t>
            </a:r>
            <a:r>
              <a:rPr lang="es-ES" sz="2200" dirty="0">
                <a:gradFill>
                  <a:gsLst>
                    <a:gs pos="0">
                      <a:srgbClr val="FFFFFF"/>
                    </a:gs>
                    <a:gs pos="100000">
                      <a:srgbClr val="FFFFFF"/>
                    </a:gs>
                  </a:gsLst>
                  <a:lin ang="5400000" scaled="0"/>
                </a:gradFill>
                <a:ea typeface="Segoe UI" pitchFamily="34" charset="0"/>
                <a:cs typeface="Segoe UI" pitchFamily="34" charset="0"/>
              </a:rPr>
              <a:t> &amp; CSS</a:t>
            </a:r>
          </a:p>
        </p:txBody>
      </p:sp>
      <p:sp>
        <p:nvSpPr>
          <p:cNvPr id="9" name="Flecha izquierda 8"/>
          <p:cNvSpPr/>
          <p:nvPr/>
        </p:nvSpPr>
        <p:spPr bwMode="auto">
          <a:xfrm>
            <a:off x="7407349" y="1814624"/>
            <a:ext cx="3366977" cy="64858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Nombre usado en HTML</a:t>
            </a:r>
          </a:p>
        </p:txBody>
      </p:sp>
      <p:sp>
        <p:nvSpPr>
          <p:cNvPr id="10" name="Flecha izquierda 9"/>
          <p:cNvSpPr/>
          <p:nvPr/>
        </p:nvSpPr>
        <p:spPr bwMode="auto">
          <a:xfrm>
            <a:off x="5248940" y="2358679"/>
            <a:ext cx="3366977" cy="64858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Otros atributos</a:t>
            </a:r>
          </a:p>
        </p:txBody>
      </p:sp>
      <p:pic>
        <p:nvPicPr>
          <p:cNvPr id="11" name="Imagen 10" descr="Logo_ENCAMINA_grande_sin_imagotipo.png"/>
          <p:cNvPicPr>
            <a:picLocks noChangeAspect="1"/>
          </p:cNvPicPr>
          <p:nvPr/>
        </p:nvPicPr>
        <p:blipFill>
          <a:blip r:embed="rId2"/>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2261840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endParaRPr lang="es-ES"/>
          </a:p>
        </p:txBody>
      </p:sp>
      <p:sp>
        <p:nvSpPr>
          <p:cNvPr id="4" name="Título 3"/>
          <p:cNvSpPr>
            <a:spLocks noGrp="1"/>
          </p:cNvSpPr>
          <p:nvPr>
            <p:ph type="title"/>
          </p:nvPr>
        </p:nvSpPr>
        <p:spPr/>
        <p:txBody>
          <a:bodyPr/>
          <a:lstStyle/>
          <a:p>
            <a:r>
              <a:rPr lang="es-ES" dirty="0"/>
              <a:t>Arranque de la Aplicación</a:t>
            </a:r>
          </a:p>
        </p:txBody>
      </p:sp>
      <p:pic>
        <p:nvPicPr>
          <p:cNvPr id="6" name="Imagen 5"/>
          <p:cNvPicPr>
            <a:picLocks noChangeAspect="1"/>
          </p:cNvPicPr>
          <p:nvPr/>
        </p:nvPicPr>
        <p:blipFill>
          <a:blip r:embed="rId2"/>
          <a:stretch>
            <a:fillRect/>
          </a:stretch>
        </p:blipFill>
        <p:spPr>
          <a:xfrm>
            <a:off x="5578708" y="1982971"/>
            <a:ext cx="6340390" cy="3790507"/>
          </a:xfrm>
          <a:prstGeom prst="rect">
            <a:avLst/>
          </a:prstGeom>
        </p:spPr>
      </p:pic>
      <p:pic>
        <p:nvPicPr>
          <p:cNvPr id="7" name="Imagen 6"/>
          <p:cNvPicPr>
            <a:picLocks noChangeAspect="1"/>
          </p:cNvPicPr>
          <p:nvPr/>
        </p:nvPicPr>
        <p:blipFill>
          <a:blip r:embed="rId3"/>
          <a:stretch>
            <a:fillRect/>
          </a:stretch>
        </p:blipFill>
        <p:spPr>
          <a:xfrm>
            <a:off x="519248" y="1945757"/>
            <a:ext cx="4724400" cy="3827721"/>
          </a:xfrm>
          <a:prstGeom prst="rect">
            <a:avLst/>
          </a:prstGeom>
        </p:spPr>
      </p:pic>
      <p:sp>
        <p:nvSpPr>
          <p:cNvPr id="8" name="Rectángulo 7"/>
          <p:cNvSpPr/>
          <p:nvPr/>
        </p:nvSpPr>
        <p:spPr bwMode="auto">
          <a:xfrm>
            <a:off x="712381" y="1447799"/>
            <a:ext cx="2477386" cy="37036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Index.html</a:t>
            </a:r>
          </a:p>
        </p:txBody>
      </p:sp>
      <p:sp>
        <p:nvSpPr>
          <p:cNvPr id="9" name="Rectángulo 8"/>
          <p:cNvSpPr/>
          <p:nvPr/>
        </p:nvSpPr>
        <p:spPr bwMode="auto">
          <a:xfrm>
            <a:off x="5578707" y="1447799"/>
            <a:ext cx="3118725" cy="37036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err="1">
                <a:gradFill>
                  <a:gsLst>
                    <a:gs pos="0">
                      <a:srgbClr val="FFFFFF"/>
                    </a:gs>
                    <a:gs pos="100000">
                      <a:srgbClr val="FFFFFF"/>
                    </a:gs>
                  </a:gsLst>
                  <a:lin ang="5400000" scaled="0"/>
                </a:gradFill>
                <a:ea typeface="Segoe UI" pitchFamily="34" charset="0"/>
                <a:cs typeface="Segoe UI" pitchFamily="34" charset="0"/>
              </a:rPr>
              <a:t>Main.ts</a:t>
            </a:r>
            <a:r>
              <a:rPr lang="es-ES" sz="2200" dirty="0">
                <a:gradFill>
                  <a:gsLst>
                    <a:gs pos="0">
                      <a:srgbClr val="FFFFFF"/>
                    </a:gs>
                    <a:gs pos="100000">
                      <a:srgbClr val="FFFFFF"/>
                    </a:gs>
                  </a:gsLst>
                  <a:lin ang="5400000" scaled="0"/>
                </a:gradFill>
                <a:ea typeface="Segoe UI" pitchFamily="34" charset="0"/>
                <a:cs typeface="Segoe UI" pitchFamily="34" charset="0"/>
              </a:rPr>
              <a:t> (</a:t>
            </a:r>
            <a:r>
              <a:rPr lang="es-ES" sz="2200" dirty="0" err="1">
                <a:gradFill>
                  <a:gsLst>
                    <a:gs pos="0">
                      <a:srgbClr val="FFFFFF"/>
                    </a:gs>
                    <a:gs pos="100000">
                      <a:srgbClr val="FFFFFF"/>
                    </a:gs>
                  </a:gsLst>
                  <a:lin ang="5400000" scaled="0"/>
                </a:gradFill>
                <a:ea typeface="Segoe UI" pitchFamily="34" charset="0"/>
                <a:cs typeface="Segoe UI" pitchFamily="34" charset="0"/>
              </a:rPr>
              <a:t>bootstrapper</a:t>
            </a:r>
            <a:r>
              <a:rPr lang="es-ES" sz="2200" dirty="0">
                <a:gradFill>
                  <a:gsLst>
                    <a:gs pos="0">
                      <a:srgbClr val="FFFFFF"/>
                    </a:gs>
                    <a:gs pos="100000">
                      <a:srgbClr val="FFFFFF"/>
                    </a:gs>
                  </a:gsLst>
                  <a:lin ang="5400000" scaled="0"/>
                </a:gradFill>
                <a:ea typeface="Segoe UI" pitchFamily="34" charset="0"/>
                <a:cs typeface="Segoe UI" pitchFamily="34" charset="0"/>
              </a:rPr>
              <a:t>)</a:t>
            </a:r>
          </a:p>
        </p:txBody>
      </p:sp>
      <p:pic>
        <p:nvPicPr>
          <p:cNvPr id="10" name="Imagen 9" descr="Logo_ENCAMINA_grande_sin_imagotipo.png"/>
          <p:cNvPicPr>
            <a:picLocks noChangeAspect="1"/>
          </p:cNvPicPr>
          <p:nvPr/>
        </p:nvPicPr>
        <p:blipFill>
          <a:blip r:embed="rId4"/>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3478346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Definiendo un </a:t>
            </a:r>
            <a:r>
              <a:rPr lang="es-ES" dirty="0" err="1"/>
              <a:t>template</a:t>
            </a:r>
            <a:r>
              <a:rPr lang="es-ES" dirty="0"/>
              <a:t> en un Componente </a:t>
            </a:r>
          </a:p>
        </p:txBody>
      </p:sp>
      <p:pic>
        <p:nvPicPr>
          <p:cNvPr id="4" name="Imagen 3"/>
          <p:cNvPicPr>
            <a:picLocks noChangeAspect="1"/>
          </p:cNvPicPr>
          <p:nvPr/>
        </p:nvPicPr>
        <p:blipFill>
          <a:blip r:embed="rId2"/>
          <a:stretch>
            <a:fillRect/>
          </a:stretch>
        </p:blipFill>
        <p:spPr>
          <a:xfrm>
            <a:off x="6922338" y="2255340"/>
            <a:ext cx="4748827" cy="1901990"/>
          </a:xfrm>
          <a:prstGeom prst="rect">
            <a:avLst/>
          </a:prstGeom>
        </p:spPr>
      </p:pic>
      <p:sp>
        <p:nvSpPr>
          <p:cNvPr id="7" name="Rectángulo 6"/>
          <p:cNvSpPr/>
          <p:nvPr/>
        </p:nvSpPr>
        <p:spPr bwMode="auto">
          <a:xfrm>
            <a:off x="6922338" y="1679944"/>
            <a:ext cx="3118725" cy="47446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Enlace al </a:t>
            </a:r>
            <a:r>
              <a:rPr lang="es-ES" sz="2200" dirty="0" err="1">
                <a:gradFill>
                  <a:gsLst>
                    <a:gs pos="0">
                      <a:srgbClr val="FFFFFF"/>
                    </a:gs>
                    <a:gs pos="100000">
                      <a:srgbClr val="FFFFFF"/>
                    </a:gs>
                  </a:gsLst>
                  <a:lin ang="5400000" scaled="0"/>
                </a:gradFill>
                <a:ea typeface="Segoe UI" pitchFamily="34" charset="0"/>
                <a:cs typeface="Segoe UI" pitchFamily="34" charset="0"/>
              </a:rPr>
              <a:t>template</a:t>
            </a: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7"/>
          <p:cNvPicPr>
            <a:picLocks noChangeAspect="1"/>
          </p:cNvPicPr>
          <p:nvPr/>
        </p:nvPicPr>
        <p:blipFill>
          <a:blip r:embed="rId3"/>
          <a:stretch>
            <a:fillRect/>
          </a:stretch>
        </p:blipFill>
        <p:spPr>
          <a:xfrm>
            <a:off x="397836" y="2154408"/>
            <a:ext cx="6364471" cy="4480308"/>
          </a:xfrm>
          <a:prstGeom prst="rect">
            <a:avLst/>
          </a:prstGeom>
        </p:spPr>
      </p:pic>
      <p:sp>
        <p:nvSpPr>
          <p:cNvPr id="9" name="Marcador de texto 8"/>
          <p:cNvSpPr>
            <a:spLocks noGrp="1"/>
          </p:cNvSpPr>
          <p:nvPr>
            <p:ph type="body" sz="quarter" idx="10"/>
          </p:nvPr>
        </p:nvSpPr>
        <p:spPr bwMode="auto">
          <a:xfrm>
            <a:off x="397836" y="1579344"/>
            <a:ext cx="4121001" cy="49400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err="1">
                <a:gradFill>
                  <a:gsLst>
                    <a:gs pos="0">
                      <a:srgbClr val="FFFFFF"/>
                    </a:gs>
                    <a:gs pos="100000">
                      <a:srgbClr val="FFFFFF"/>
                    </a:gs>
                  </a:gsLst>
                  <a:lin ang="5400000" scaled="0"/>
                </a:gradFill>
                <a:ea typeface="Segoe UI" pitchFamily="34" charset="0"/>
                <a:cs typeface="Segoe UI" pitchFamily="34" charset="0"/>
              </a:rPr>
              <a:t>Inline</a:t>
            </a:r>
            <a:r>
              <a:rPr lang="es-ES" sz="2200" dirty="0">
                <a:gradFill>
                  <a:gsLst>
                    <a:gs pos="0">
                      <a:srgbClr val="FFFFFF"/>
                    </a:gs>
                    <a:gs pos="100000">
                      <a:srgbClr val="FFFFFF"/>
                    </a:gs>
                  </a:gsLst>
                  <a:lin ang="5400000" scaled="0"/>
                </a:gradFill>
                <a:ea typeface="Segoe UI" pitchFamily="34" charset="0"/>
                <a:cs typeface="Segoe UI" pitchFamily="34" charset="0"/>
              </a:rPr>
              <a:t> </a:t>
            </a:r>
            <a:r>
              <a:rPr lang="es-ES" sz="2200" dirty="0" err="1">
                <a:gradFill>
                  <a:gsLst>
                    <a:gs pos="0">
                      <a:srgbClr val="FFFFFF"/>
                    </a:gs>
                    <a:gs pos="100000">
                      <a:srgbClr val="FFFFFF"/>
                    </a:gs>
                  </a:gsLst>
                  <a:lin ang="5400000" scaled="0"/>
                </a:gradFill>
                <a:ea typeface="Segoe UI" pitchFamily="34" charset="0"/>
                <a:cs typeface="Segoe UI" pitchFamily="34" charset="0"/>
              </a:rPr>
              <a:t>Template</a:t>
            </a: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Imagen 9" descr="Logo_ENCAMINA_grande_sin_imagotipo.png"/>
          <p:cNvPicPr>
            <a:picLocks noChangeAspect="1"/>
          </p:cNvPicPr>
          <p:nvPr/>
        </p:nvPicPr>
        <p:blipFill>
          <a:blip r:embed="rId4"/>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1311123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Comunica el componente con el </a:t>
            </a:r>
            <a:r>
              <a:rPr lang="es-ES" dirty="0" err="1"/>
              <a:t>template</a:t>
            </a:r>
            <a:r>
              <a:rPr lang="es-ES" dirty="0"/>
              <a:t> </a:t>
            </a:r>
          </a:p>
        </p:txBody>
      </p:sp>
      <p:sp>
        <p:nvSpPr>
          <p:cNvPr id="3" name="Título 2"/>
          <p:cNvSpPr>
            <a:spLocks noGrp="1"/>
          </p:cNvSpPr>
          <p:nvPr>
            <p:ph type="title"/>
          </p:nvPr>
        </p:nvSpPr>
        <p:spPr/>
        <p:txBody>
          <a:bodyPr/>
          <a:lstStyle/>
          <a:p>
            <a:r>
              <a:rPr lang="es-ES" dirty="0" err="1"/>
              <a:t>Bindings</a:t>
            </a:r>
            <a:endParaRPr lang="es-ES" dirty="0"/>
          </a:p>
        </p:txBody>
      </p:sp>
      <p:pic>
        <p:nvPicPr>
          <p:cNvPr id="4" name="Imagen 3"/>
          <p:cNvPicPr>
            <a:picLocks noChangeAspect="1"/>
          </p:cNvPicPr>
          <p:nvPr/>
        </p:nvPicPr>
        <p:blipFill>
          <a:blip r:embed="rId2"/>
          <a:stretch>
            <a:fillRect/>
          </a:stretch>
        </p:blipFill>
        <p:spPr>
          <a:xfrm>
            <a:off x="2846646" y="2637427"/>
            <a:ext cx="6838950" cy="2752725"/>
          </a:xfrm>
          <a:prstGeom prst="rect">
            <a:avLst/>
          </a:prstGeom>
        </p:spPr>
      </p:pic>
      <p:pic>
        <p:nvPicPr>
          <p:cNvPr id="5" name="Imagen 4"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522757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3" name="Título 2"/>
          <p:cNvSpPr>
            <a:spLocks noGrp="1"/>
          </p:cNvSpPr>
          <p:nvPr>
            <p:ph type="title"/>
          </p:nvPr>
        </p:nvSpPr>
        <p:spPr/>
        <p:txBody>
          <a:bodyPr/>
          <a:lstStyle/>
          <a:p>
            <a:r>
              <a:rPr lang="es-ES" dirty="0" err="1"/>
              <a:t>Interpolation</a:t>
            </a:r>
            <a:endParaRPr lang="es-ES" dirty="0"/>
          </a:p>
        </p:txBody>
      </p:sp>
      <p:pic>
        <p:nvPicPr>
          <p:cNvPr id="4" name="Imagen 3"/>
          <p:cNvPicPr>
            <a:picLocks noChangeAspect="1"/>
          </p:cNvPicPr>
          <p:nvPr/>
        </p:nvPicPr>
        <p:blipFill>
          <a:blip r:embed="rId2"/>
          <a:stretch>
            <a:fillRect/>
          </a:stretch>
        </p:blipFill>
        <p:spPr>
          <a:xfrm>
            <a:off x="180975" y="1023425"/>
            <a:ext cx="12011025" cy="4800600"/>
          </a:xfrm>
          <a:prstGeom prst="rect">
            <a:avLst/>
          </a:prstGeom>
        </p:spPr>
      </p:pic>
      <p:pic>
        <p:nvPicPr>
          <p:cNvPr id="5" name="Imagen 4"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33371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132868" y="3886201"/>
            <a:ext cx="5869027" cy="2710071"/>
          </a:xfrm>
          <a:prstGeom prst="rect">
            <a:avLst/>
          </a:prstGeom>
        </p:spPr>
      </p:pic>
      <p:grpSp>
        <p:nvGrpSpPr>
          <p:cNvPr id="14" name="Grupo 13"/>
          <p:cNvGrpSpPr/>
          <p:nvPr/>
        </p:nvGrpSpPr>
        <p:grpSpPr>
          <a:xfrm>
            <a:off x="6109670" y="1027043"/>
            <a:ext cx="5639205" cy="5830956"/>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Marcador de texto 1"/>
          <p:cNvSpPr>
            <a:spLocks noGrp="1"/>
          </p:cNvSpPr>
          <p:nvPr>
            <p:ph type="body" sz="quarter" idx="10"/>
          </p:nvPr>
        </p:nvSpPr>
        <p:spPr>
          <a:xfrm>
            <a:off x="519249" y="976500"/>
            <a:ext cx="4947273" cy="3423221"/>
          </a:xfrm>
        </p:spPr>
        <p:txBody>
          <a:bodyPr/>
          <a:lstStyle/>
          <a:p>
            <a:r>
              <a:rPr lang="en-US" sz="2400" dirty="0"/>
              <a:t>Please, fill your </a:t>
            </a:r>
            <a:r>
              <a:rPr lang="en-US" sz="2400" b="1" dirty="0"/>
              <a:t>SPS Madrid passport </a:t>
            </a:r>
            <a:r>
              <a:rPr lang="en-US" sz="2400" dirty="0"/>
              <a:t>if you want to participate.</a:t>
            </a:r>
          </a:p>
          <a:p>
            <a:r>
              <a:rPr lang="en-US" sz="2400" dirty="0"/>
              <a:t>You must get signature from sponsors and complete the poll.</a:t>
            </a:r>
          </a:p>
          <a:p>
            <a:r>
              <a:rPr lang="en-US" sz="2400" dirty="0"/>
              <a:t>Give us the passport at 6:00 PM in the Auditorium room.</a:t>
            </a:r>
          </a:p>
          <a:p>
            <a:r>
              <a:rPr lang="en-US" sz="2400" dirty="0"/>
              <a:t>You can win one Sphero BB-8 or a mini drone:</a:t>
            </a:r>
          </a:p>
        </p:txBody>
      </p:sp>
    </p:spTree>
    <p:extLst>
      <p:ext uri="{BB962C8B-B14F-4D97-AF65-F5344CB8AC3E}">
        <p14:creationId xmlns:p14="http://schemas.microsoft.com/office/powerpoint/2010/main" val="306990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endParaRPr lang="es-ES"/>
          </a:p>
        </p:txBody>
      </p:sp>
      <p:sp>
        <p:nvSpPr>
          <p:cNvPr id="3" name="Título 2"/>
          <p:cNvSpPr>
            <a:spLocks noGrp="1"/>
          </p:cNvSpPr>
          <p:nvPr>
            <p:ph type="title"/>
          </p:nvPr>
        </p:nvSpPr>
        <p:spPr/>
        <p:txBody>
          <a:bodyPr/>
          <a:lstStyle/>
          <a:p>
            <a:r>
              <a:rPr lang="es-ES" dirty="0"/>
              <a:t>Data </a:t>
            </a:r>
            <a:r>
              <a:rPr lang="es-ES" dirty="0" err="1"/>
              <a:t>Binding</a:t>
            </a:r>
            <a:endParaRPr lang="es-ES" dirty="0"/>
          </a:p>
        </p:txBody>
      </p:sp>
      <p:pic>
        <p:nvPicPr>
          <p:cNvPr id="4" name="Imagen 3"/>
          <p:cNvPicPr>
            <a:picLocks noChangeAspect="1"/>
          </p:cNvPicPr>
          <p:nvPr/>
        </p:nvPicPr>
        <p:blipFill>
          <a:blip r:embed="rId2"/>
          <a:stretch>
            <a:fillRect/>
          </a:stretch>
        </p:blipFill>
        <p:spPr>
          <a:xfrm>
            <a:off x="299373" y="1146433"/>
            <a:ext cx="11763375" cy="4905375"/>
          </a:xfrm>
          <a:prstGeom prst="rect">
            <a:avLst/>
          </a:prstGeom>
        </p:spPr>
      </p:pic>
    </p:spTree>
    <p:extLst>
      <p:ext uri="{BB962C8B-B14F-4D97-AF65-F5344CB8AC3E}">
        <p14:creationId xmlns:p14="http://schemas.microsoft.com/office/powerpoint/2010/main" val="2825623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Construyendo un Servicio</a:t>
            </a:r>
          </a:p>
        </p:txBody>
      </p:sp>
      <p:sp>
        <p:nvSpPr>
          <p:cNvPr id="5" name="Marcador de texto 4"/>
          <p:cNvSpPr>
            <a:spLocks noGrp="1"/>
          </p:cNvSpPr>
          <p:nvPr>
            <p:ph type="body" sz="quarter" idx="10"/>
          </p:nvPr>
        </p:nvSpPr>
        <p:spPr>
          <a:xfrm>
            <a:off x="518454" y="1329070"/>
            <a:ext cx="11155093" cy="2106969"/>
          </a:xfrm>
        </p:spPr>
        <p:txBody>
          <a:bodyPr/>
          <a:lstStyle/>
          <a:p>
            <a:r>
              <a:rPr lang="es-ES" dirty="0" err="1"/>
              <a:t>import</a:t>
            </a:r>
            <a:r>
              <a:rPr lang="es-ES" dirty="0"/>
              <a:t> { Http, </a:t>
            </a:r>
            <a:r>
              <a:rPr lang="es-ES" dirty="0" err="1"/>
              <a:t>Headers</a:t>
            </a:r>
            <a:r>
              <a:rPr lang="es-ES" dirty="0"/>
              <a:t> } </a:t>
            </a:r>
            <a:r>
              <a:rPr lang="es-ES" dirty="0" err="1"/>
              <a:t>from</a:t>
            </a:r>
            <a:r>
              <a:rPr lang="es-ES" dirty="0"/>
              <a:t> 'angular2/http';</a:t>
            </a:r>
          </a:p>
          <a:p>
            <a:r>
              <a:rPr lang="es-ES" dirty="0" err="1"/>
              <a:t>import</a:t>
            </a:r>
            <a:r>
              <a:rPr lang="es-ES" dirty="0"/>
              <a:t> { </a:t>
            </a:r>
            <a:r>
              <a:rPr lang="es-ES" dirty="0" err="1"/>
              <a:t>Injectable</a:t>
            </a:r>
            <a:r>
              <a:rPr lang="es-ES" dirty="0"/>
              <a:t> } </a:t>
            </a:r>
            <a:r>
              <a:rPr lang="es-ES" dirty="0" err="1"/>
              <a:t>from</a:t>
            </a:r>
            <a:r>
              <a:rPr lang="es-ES" dirty="0"/>
              <a:t> 'angular2/</a:t>
            </a:r>
            <a:r>
              <a:rPr lang="es-ES" dirty="0" err="1"/>
              <a:t>core</a:t>
            </a:r>
            <a:r>
              <a:rPr lang="es-ES" dirty="0"/>
              <a:t>';</a:t>
            </a:r>
          </a:p>
          <a:p>
            <a:r>
              <a:rPr lang="es-ES" dirty="0"/>
              <a:t>@</a:t>
            </a:r>
            <a:r>
              <a:rPr lang="es-ES" dirty="0" err="1"/>
              <a:t>Injectable</a:t>
            </a:r>
            <a:r>
              <a:rPr lang="es-ES" dirty="0"/>
              <a:t>()</a:t>
            </a:r>
          </a:p>
          <a:p>
            <a:r>
              <a:rPr lang="es-ES" dirty="0" err="1"/>
              <a:t>export</a:t>
            </a:r>
            <a:r>
              <a:rPr lang="es-ES" dirty="0"/>
              <a:t> </a:t>
            </a:r>
            <a:r>
              <a:rPr lang="es-ES" dirty="0" err="1"/>
              <a:t>class</a:t>
            </a:r>
            <a:r>
              <a:rPr lang="es-ES" dirty="0"/>
              <a:t> o365Adal  {</a:t>
            </a:r>
          </a:p>
          <a:p>
            <a:r>
              <a:rPr lang="es-ES" dirty="0"/>
              <a:t>    </a:t>
            </a:r>
            <a:r>
              <a:rPr lang="es-ES" dirty="0" err="1"/>
              <a:t>private</a:t>
            </a:r>
            <a:r>
              <a:rPr lang="es-ES" dirty="0"/>
              <a:t> </a:t>
            </a:r>
            <a:r>
              <a:rPr lang="es-ES" dirty="0" err="1"/>
              <a:t>config</a:t>
            </a:r>
            <a:r>
              <a:rPr lang="es-ES" dirty="0"/>
              <a:t>: </a:t>
            </a:r>
            <a:r>
              <a:rPr lang="es-ES" dirty="0" err="1"/>
              <a:t>any</a:t>
            </a:r>
            <a:r>
              <a:rPr lang="es-ES" dirty="0"/>
              <a:t> = {</a:t>
            </a:r>
          </a:p>
          <a:p>
            <a:r>
              <a:rPr lang="es-ES" dirty="0"/>
              <a:t>        </a:t>
            </a:r>
            <a:r>
              <a:rPr lang="es-ES" dirty="0" err="1"/>
              <a:t>tenant</a:t>
            </a:r>
            <a:r>
              <a:rPr lang="es-ES" dirty="0"/>
              <a:t>: 'adriandiaz.onmicrosoft.com',</a:t>
            </a:r>
          </a:p>
          <a:p>
            <a:r>
              <a:rPr lang="es-ES" dirty="0"/>
              <a:t>        </a:t>
            </a:r>
            <a:r>
              <a:rPr lang="es-ES" dirty="0" err="1"/>
              <a:t>clientId</a:t>
            </a:r>
            <a:r>
              <a:rPr lang="es-ES" dirty="0"/>
              <a:t>: '',</a:t>
            </a:r>
          </a:p>
          <a:p>
            <a:r>
              <a:rPr lang="es-ES" dirty="0"/>
              <a:t>         </a:t>
            </a:r>
            <a:r>
              <a:rPr lang="es-ES" dirty="0" err="1"/>
              <a:t>postLogoutRedirectUri</a:t>
            </a:r>
            <a:r>
              <a:rPr lang="es-ES" dirty="0"/>
              <a:t>: </a:t>
            </a:r>
            <a:r>
              <a:rPr lang="es-ES" dirty="0" err="1"/>
              <a:t>window.location.origin</a:t>
            </a:r>
            <a:r>
              <a:rPr lang="es-ES" dirty="0"/>
              <a:t>,</a:t>
            </a:r>
          </a:p>
          <a:p>
            <a:r>
              <a:rPr lang="es-ES" dirty="0"/>
              <a:t>        </a:t>
            </a:r>
            <a:r>
              <a:rPr lang="es-ES" dirty="0" err="1"/>
              <a:t>endpoints</a:t>
            </a:r>
            <a:r>
              <a:rPr lang="es-ES" dirty="0"/>
              <a:t>: {</a:t>
            </a:r>
          </a:p>
          <a:p>
            <a:r>
              <a:rPr lang="es-ES" dirty="0"/>
              <a:t>            </a:t>
            </a:r>
            <a:r>
              <a:rPr lang="es-ES" dirty="0" err="1"/>
              <a:t>officeGraph</a:t>
            </a:r>
            <a:r>
              <a:rPr lang="es-ES" dirty="0"/>
              <a:t>: 'https://graph.microsoft.com'</a:t>
            </a:r>
          </a:p>
          <a:p>
            <a:r>
              <a:rPr lang="es-ES" dirty="0"/>
              <a:t>        },</a:t>
            </a:r>
          </a:p>
          <a:p>
            <a:r>
              <a:rPr lang="es-ES" dirty="0"/>
              <a:t>        </a:t>
            </a:r>
            <a:r>
              <a:rPr lang="es-ES" dirty="0" err="1"/>
              <a:t>cacheLocation</a:t>
            </a:r>
            <a:r>
              <a:rPr lang="es-ES" dirty="0"/>
              <a:t>: '</a:t>
            </a:r>
            <a:r>
              <a:rPr lang="es-ES" dirty="0" err="1"/>
              <a:t>localStorage</a:t>
            </a:r>
            <a:r>
              <a:rPr lang="es-ES" dirty="0"/>
              <a:t>', </a:t>
            </a:r>
          </a:p>
          <a:p>
            <a:r>
              <a:rPr lang="es-ES" dirty="0"/>
              <a:t>};</a:t>
            </a:r>
          </a:p>
        </p:txBody>
      </p:sp>
      <p:sp>
        <p:nvSpPr>
          <p:cNvPr id="6" name="Rectángulo 5"/>
          <p:cNvSpPr/>
          <p:nvPr/>
        </p:nvSpPr>
        <p:spPr bwMode="auto">
          <a:xfrm>
            <a:off x="518454" y="976499"/>
            <a:ext cx="2583712" cy="35257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err="1">
                <a:gradFill>
                  <a:gsLst>
                    <a:gs pos="0">
                      <a:srgbClr val="FFFFFF"/>
                    </a:gs>
                    <a:gs pos="100000">
                      <a:srgbClr val="FFFFFF"/>
                    </a:gs>
                  </a:gsLst>
                  <a:lin ang="5400000" scaled="0"/>
                </a:gradFill>
                <a:ea typeface="Segoe UI" pitchFamily="34" charset="0"/>
                <a:cs typeface="Segoe UI" pitchFamily="34" charset="0"/>
              </a:rPr>
              <a:t>AdalService.ts</a:t>
            </a: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magen 6" descr="Logo_ENCAMINA_grande_sin_imagotipo.png"/>
          <p:cNvPicPr>
            <a:picLocks noChangeAspect="1"/>
          </p:cNvPicPr>
          <p:nvPr/>
        </p:nvPicPr>
        <p:blipFill>
          <a:blip r:embed="rId2"/>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2394212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Inyectando el Servicio</a:t>
            </a:r>
          </a:p>
        </p:txBody>
      </p:sp>
      <p:sp>
        <p:nvSpPr>
          <p:cNvPr id="3" name="Marcador de texto 2"/>
          <p:cNvSpPr>
            <a:spLocks noGrp="1"/>
          </p:cNvSpPr>
          <p:nvPr>
            <p:ph type="body" sz="quarter" idx="10"/>
          </p:nvPr>
        </p:nvSpPr>
        <p:spPr/>
        <p:txBody>
          <a:bodyPr/>
          <a:lstStyle/>
          <a:p>
            <a:r>
              <a:rPr lang="es-ES" dirty="0" err="1"/>
              <a:t>import</a:t>
            </a:r>
            <a:r>
              <a:rPr lang="es-ES" dirty="0"/>
              <a:t> {</a:t>
            </a:r>
            <a:r>
              <a:rPr lang="es-ES" dirty="0" err="1"/>
              <a:t>Component</a:t>
            </a:r>
            <a:r>
              <a:rPr lang="es-ES" dirty="0"/>
              <a:t>} </a:t>
            </a:r>
            <a:r>
              <a:rPr lang="es-ES" dirty="0" err="1"/>
              <a:t>from</a:t>
            </a:r>
            <a:r>
              <a:rPr lang="es-ES" dirty="0"/>
              <a:t> 'angular2/</a:t>
            </a:r>
            <a:r>
              <a:rPr lang="es-ES" dirty="0" err="1"/>
              <a:t>core</a:t>
            </a:r>
            <a:r>
              <a:rPr lang="es-ES" dirty="0"/>
              <a:t>';</a:t>
            </a:r>
          </a:p>
          <a:p>
            <a:r>
              <a:rPr lang="es-ES" dirty="0" err="1"/>
              <a:t>import</a:t>
            </a:r>
            <a:r>
              <a:rPr lang="es-ES" dirty="0"/>
              <a:t> {o365Adal} </a:t>
            </a:r>
            <a:r>
              <a:rPr lang="es-ES" dirty="0" err="1"/>
              <a:t>from</a:t>
            </a:r>
            <a:r>
              <a:rPr lang="es-ES" dirty="0"/>
              <a:t> './../</a:t>
            </a:r>
            <a:r>
              <a:rPr lang="es-ES" dirty="0" err="1"/>
              <a:t>services</a:t>
            </a:r>
            <a:r>
              <a:rPr lang="es-ES" dirty="0"/>
              <a:t>/o365Adal';</a:t>
            </a:r>
          </a:p>
          <a:p>
            <a:r>
              <a:rPr lang="es-ES" dirty="0" err="1"/>
              <a:t>import</a:t>
            </a:r>
            <a:r>
              <a:rPr lang="es-ES" dirty="0"/>
              <a:t> { ROUTER_DIRECTIVES } </a:t>
            </a:r>
            <a:r>
              <a:rPr lang="es-ES" dirty="0" err="1"/>
              <a:t>from</a:t>
            </a:r>
            <a:r>
              <a:rPr lang="es-ES" dirty="0"/>
              <a:t> 'angular2/</a:t>
            </a:r>
            <a:r>
              <a:rPr lang="es-ES" dirty="0" err="1"/>
              <a:t>router</a:t>
            </a:r>
            <a:r>
              <a:rPr lang="es-ES" dirty="0"/>
              <a:t>';</a:t>
            </a:r>
          </a:p>
          <a:p>
            <a:endParaRPr lang="es-ES" dirty="0"/>
          </a:p>
          <a:p>
            <a:r>
              <a:rPr lang="es-ES" dirty="0" err="1"/>
              <a:t>export</a:t>
            </a:r>
            <a:r>
              <a:rPr lang="es-ES" dirty="0"/>
              <a:t> </a:t>
            </a:r>
            <a:r>
              <a:rPr lang="es-ES" dirty="0" err="1"/>
              <a:t>class</a:t>
            </a:r>
            <a:r>
              <a:rPr lang="es-ES" dirty="0"/>
              <a:t> </a:t>
            </a:r>
            <a:r>
              <a:rPr lang="es-ES" dirty="0" err="1"/>
              <a:t>Contacts</a:t>
            </a:r>
            <a:r>
              <a:rPr lang="es-ES" dirty="0"/>
              <a:t> </a:t>
            </a:r>
            <a:r>
              <a:rPr lang="es-ES" dirty="0" err="1"/>
              <a:t>extends</a:t>
            </a:r>
            <a:r>
              <a:rPr lang="es-ES" dirty="0"/>
              <a:t> </a:t>
            </a:r>
            <a:r>
              <a:rPr lang="es-ES" dirty="0" err="1"/>
              <a:t>BaseComponent</a:t>
            </a:r>
            <a:r>
              <a:rPr lang="es-ES" dirty="0"/>
              <a:t> {</a:t>
            </a:r>
          </a:p>
          <a:p>
            <a:r>
              <a:rPr lang="es-ES" dirty="0"/>
              <a:t>    </a:t>
            </a:r>
            <a:r>
              <a:rPr lang="es-ES" dirty="0" err="1"/>
              <a:t>contacts</a:t>
            </a:r>
            <a:r>
              <a:rPr lang="es-ES" dirty="0"/>
              <a:t>: </a:t>
            </a:r>
            <a:r>
              <a:rPr lang="es-ES" dirty="0" err="1"/>
              <a:t>Array</a:t>
            </a:r>
            <a:r>
              <a:rPr lang="es-ES" dirty="0"/>
              <a:t>&lt;</a:t>
            </a:r>
            <a:r>
              <a:rPr lang="es-ES" dirty="0" err="1"/>
              <a:t>any</a:t>
            </a:r>
            <a:r>
              <a:rPr lang="es-ES" dirty="0"/>
              <a:t>&gt;;</a:t>
            </a:r>
          </a:p>
          <a:p>
            <a:r>
              <a:rPr lang="es-ES" dirty="0"/>
              <a:t>    constructor(</a:t>
            </a:r>
            <a:r>
              <a:rPr lang="es-ES" dirty="0" err="1"/>
              <a:t>private</a:t>
            </a:r>
            <a:r>
              <a:rPr lang="es-ES" dirty="0"/>
              <a:t> </a:t>
            </a:r>
            <a:r>
              <a:rPr lang="es-ES" dirty="0" err="1"/>
              <a:t>adalService</a:t>
            </a:r>
            <a:r>
              <a:rPr lang="es-ES" dirty="0"/>
              <a:t>: o365Adal) {</a:t>
            </a:r>
          </a:p>
          <a:p>
            <a:r>
              <a:rPr lang="es-ES" dirty="0"/>
              <a:t>    }</a:t>
            </a:r>
          </a:p>
          <a:p>
            <a:r>
              <a:rPr lang="es-ES" dirty="0"/>
              <a:t>}</a:t>
            </a:r>
          </a:p>
        </p:txBody>
      </p:sp>
      <p:sp>
        <p:nvSpPr>
          <p:cNvPr id="4" name="Rectángulo 3"/>
          <p:cNvSpPr/>
          <p:nvPr/>
        </p:nvSpPr>
        <p:spPr bwMode="auto">
          <a:xfrm>
            <a:off x="519248" y="882502"/>
            <a:ext cx="2202687" cy="47846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err="1">
                <a:gradFill>
                  <a:gsLst>
                    <a:gs pos="0">
                      <a:srgbClr val="FFFFFF"/>
                    </a:gs>
                    <a:gs pos="100000">
                      <a:srgbClr val="FFFFFF"/>
                    </a:gs>
                  </a:gsLst>
                  <a:lin ang="5400000" scaled="0"/>
                </a:gradFill>
                <a:ea typeface="Segoe UI" pitchFamily="34" charset="0"/>
                <a:cs typeface="Segoe UI" pitchFamily="34" charset="0"/>
              </a:rPr>
              <a:t>Contacts.ts</a:t>
            </a: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Imagen 4" descr="Logo_ENCAMINA_grande_sin_imagotipo.png"/>
          <p:cNvPicPr>
            <a:picLocks noChangeAspect="1"/>
          </p:cNvPicPr>
          <p:nvPr/>
        </p:nvPicPr>
        <p:blipFill>
          <a:blip r:embed="rId2"/>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618291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Arquitectura de la Aplicación</a:t>
            </a:r>
          </a:p>
        </p:txBody>
      </p:sp>
      <p:sp>
        <p:nvSpPr>
          <p:cNvPr id="4" name="Rectángulo 3"/>
          <p:cNvSpPr/>
          <p:nvPr/>
        </p:nvSpPr>
        <p:spPr bwMode="auto">
          <a:xfrm>
            <a:off x="519248" y="2854883"/>
            <a:ext cx="2117626" cy="113768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Index.html</a:t>
            </a:r>
          </a:p>
        </p:txBody>
      </p:sp>
      <p:sp>
        <p:nvSpPr>
          <p:cNvPr id="5" name="Rectángulo 4"/>
          <p:cNvSpPr/>
          <p:nvPr/>
        </p:nvSpPr>
        <p:spPr bwMode="auto">
          <a:xfrm>
            <a:off x="3561908" y="2854882"/>
            <a:ext cx="1988288" cy="11376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a:gradFill>
                  <a:gsLst>
                    <a:gs pos="0">
                      <a:srgbClr val="FFFFFF"/>
                    </a:gs>
                    <a:gs pos="100000">
                      <a:srgbClr val="FFFFFF"/>
                    </a:gs>
                  </a:gsLst>
                  <a:lin ang="5400000" scaled="0"/>
                </a:gradFill>
                <a:ea typeface="Segoe UI" pitchFamily="34" charset="0"/>
                <a:cs typeface="Segoe UI" pitchFamily="34" charset="0"/>
              </a:rPr>
              <a:t>App </a:t>
            </a:r>
            <a:r>
              <a:rPr lang="es-ES" sz="2200" dirty="0" err="1">
                <a:gradFill>
                  <a:gsLst>
                    <a:gs pos="0">
                      <a:srgbClr val="FFFFFF"/>
                    </a:gs>
                    <a:gs pos="100000">
                      <a:srgbClr val="FFFFFF"/>
                    </a:gs>
                  </a:gsLst>
                  <a:lin ang="5400000" scaled="0"/>
                </a:gradFill>
                <a:ea typeface="Segoe UI" pitchFamily="34" charset="0"/>
                <a:cs typeface="Segoe UI" pitchFamily="34" charset="0"/>
              </a:rPr>
              <a:t>Component</a:t>
            </a: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ángulo 5"/>
          <p:cNvSpPr/>
          <p:nvPr/>
        </p:nvSpPr>
        <p:spPr bwMode="auto">
          <a:xfrm>
            <a:off x="3639880" y="4634063"/>
            <a:ext cx="1988288" cy="11376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err="1">
                <a:gradFill>
                  <a:gsLst>
                    <a:gs pos="0">
                      <a:srgbClr val="FFFFFF"/>
                    </a:gs>
                    <a:gs pos="100000">
                      <a:srgbClr val="FFFFFF"/>
                    </a:gs>
                  </a:gsLst>
                  <a:lin ang="5400000" scaled="0"/>
                </a:gradFill>
                <a:ea typeface="Segoe UI" pitchFamily="34" charset="0"/>
                <a:cs typeface="Segoe UI" pitchFamily="34" charset="0"/>
              </a:rPr>
              <a:t>Adal</a:t>
            </a:r>
            <a:r>
              <a:rPr lang="es-ES" sz="2200" dirty="0">
                <a:gradFill>
                  <a:gsLst>
                    <a:gs pos="0">
                      <a:srgbClr val="FFFFFF"/>
                    </a:gs>
                    <a:gs pos="100000">
                      <a:srgbClr val="FFFFFF"/>
                    </a:gs>
                  </a:gsLst>
                  <a:lin ang="5400000" scaled="0"/>
                </a:gradFill>
                <a:ea typeface="Segoe UI" pitchFamily="34" charset="0"/>
                <a:cs typeface="Segoe UI" pitchFamily="34" charset="0"/>
              </a:rPr>
              <a:t> </a:t>
            </a:r>
            <a:r>
              <a:rPr lang="es-ES" sz="2200" dirty="0" err="1">
                <a:gradFill>
                  <a:gsLst>
                    <a:gs pos="0">
                      <a:srgbClr val="FFFFFF"/>
                    </a:gs>
                    <a:gs pos="100000">
                      <a:srgbClr val="FFFFFF"/>
                    </a:gs>
                  </a:gsLst>
                  <a:lin ang="5400000" scaled="0"/>
                </a:gradFill>
                <a:ea typeface="Segoe UI" pitchFamily="34" charset="0"/>
                <a:cs typeface="Segoe UI" pitchFamily="34" charset="0"/>
              </a:rPr>
              <a:t>Service</a:t>
            </a: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ángulo 6"/>
          <p:cNvSpPr/>
          <p:nvPr/>
        </p:nvSpPr>
        <p:spPr bwMode="auto">
          <a:xfrm>
            <a:off x="6967871" y="1447799"/>
            <a:ext cx="1988288" cy="11376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err="1">
                <a:gradFill>
                  <a:gsLst>
                    <a:gs pos="0">
                      <a:srgbClr val="FFFFFF"/>
                    </a:gs>
                    <a:gs pos="100000">
                      <a:srgbClr val="FFFFFF"/>
                    </a:gs>
                  </a:gsLst>
                  <a:lin ang="5400000" scaled="0"/>
                </a:gradFill>
                <a:ea typeface="Segoe UI" pitchFamily="34" charset="0"/>
                <a:cs typeface="Segoe UI" pitchFamily="34" charset="0"/>
              </a:rPr>
              <a:t>Welcome</a:t>
            </a:r>
            <a:r>
              <a:rPr lang="es-ES" sz="2200" dirty="0">
                <a:gradFill>
                  <a:gsLst>
                    <a:gs pos="0">
                      <a:srgbClr val="FFFFFF"/>
                    </a:gs>
                    <a:gs pos="100000">
                      <a:srgbClr val="FFFFFF"/>
                    </a:gs>
                  </a:gsLst>
                  <a:lin ang="5400000" scaled="0"/>
                </a:gradFill>
                <a:ea typeface="Segoe UI" pitchFamily="34" charset="0"/>
                <a:cs typeface="Segoe UI" pitchFamily="34" charset="0"/>
              </a:rPr>
              <a:t> </a:t>
            </a:r>
            <a:r>
              <a:rPr lang="es-ES" sz="2200" dirty="0" err="1">
                <a:gradFill>
                  <a:gsLst>
                    <a:gs pos="0">
                      <a:srgbClr val="FFFFFF"/>
                    </a:gs>
                    <a:gs pos="100000">
                      <a:srgbClr val="FFFFFF"/>
                    </a:gs>
                  </a:gsLst>
                  <a:lin ang="5400000" scaled="0"/>
                </a:gradFill>
                <a:ea typeface="Segoe UI" pitchFamily="34" charset="0"/>
                <a:cs typeface="Segoe UI" pitchFamily="34" charset="0"/>
              </a:rPr>
              <a:t>Component</a:t>
            </a: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7"/>
          <p:cNvSpPr/>
          <p:nvPr/>
        </p:nvSpPr>
        <p:spPr bwMode="auto">
          <a:xfrm>
            <a:off x="6967871" y="2891210"/>
            <a:ext cx="1988288" cy="11376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err="1">
                <a:gradFill>
                  <a:gsLst>
                    <a:gs pos="0">
                      <a:srgbClr val="FFFFFF"/>
                    </a:gs>
                    <a:gs pos="100000">
                      <a:srgbClr val="FFFFFF"/>
                    </a:gs>
                  </a:gsLst>
                  <a:lin ang="5400000" scaled="0"/>
                </a:gradFill>
                <a:ea typeface="Segoe UI" pitchFamily="34" charset="0"/>
                <a:cs typeface="Segoe UI" pitchFamily="34" charset="0"/>
              </a:rPr>
              <a:t>Contacts</a:t>
            </a:r>
            <a:r>
              <a:rPr lang="es-ES" sz="2200" dirty="0">
                <a:gradFill>
                  <a:gsLst>
                    <a:gs pos="0">
                      <a:srgbClr val="FFFFFF"/>
                    </a:gs>
                    <a:gs pos="100000">
                      <a:srgbClr val="FFFFFF"/>
                    </a:gs>
                  </a:gsLst>
                  <a:lin ang="5400000" scaled="0"/>
                </a:gradFill>
                <a:ea typeface="Segoe UI" pitchFamily="34" charset="0"/>
                <a:cs typeface="Segoe UI" pitchFamily="34" charset="0"/>
              </a:rPr>
              <a:t> </a:t>
            </a:r>
            <a:r>
              <a:rPr lang="es-ES" sz="2200" dirty="0" err="1">
                <a:gradFill>
                  <a:gsLst>
                    <a:gs pos="0">
                      <a:srgbClr val="FFFFFF"/>
                    </a:gs>
                    <a:gs pos="100000">
                      <a:srgbClr val="FFFFFF"/>
                    </a:gs>
                  </a:gsLst>
                  <a:lin ang="5400000" scaled="0"/>
                </a:gradFill>
                <a:ea typeface="Segoe UI" pitchFamily="34" charset="0"/>
                <a:cs typeface="Segoe UI" pitchFamily="34" charset="0"/>
              </a:rPr>
              <a:t>Component</a:t>
            </a: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ángulo 8"/>
          <p:cNvSpPr/>
          <p:nvPr/>
        </p:nvSpPr>
        <p:spPr bwMode="auto">
          <a:xfrm>
            <a:off x="6992441" y="4334621"/>
            <a:ext cx="1988288" cy="11376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err="1">
                <a:gradFill>
                  <a:gsLst>
                    <a:gs pos="0">
                      <a:srgbClr val="FFFFFF"/>
                    </a:gs>
                    <a:gs pos="100000">
                      <a:srgbClr val="FFFFFF"/>
                    </a:gs>
                  </a:gsLst>
                  <a:lin ang="5400000" scaled="0"/>
                </a:gradFill>
                <a:ea typeface="Segoe UI" pitchFamily="34" charset="0"/>
                <a:cs typeface="Segoe UI" pitchFamily="34" charset="0"/>
              </a:rPr>
              <a:t>ContactsDetail</a:t>
            </a:r>
            <a:r>
              <a:rPr lang="es-ES" sz="2200" dirty="0">
                <a:gradFill>
                  <a:gsLst>
                    <a:gs pos="0">
                      <a:srgbClr val="FFFFFF"/>
                    </a:gs>
                    <a:gs pos="100000">
                      <a:srgbClr val="FFFFFF"/>
                    </a:gs>
                  </a:gsLst>
                  <a:lin ang="5400000" scaled="0"/>
                </a:gradFill>
                <a:ea typeface="Segoe UI" pitchFamily="34" charset="0"/>
                <a:cs typeface="Segoe UI" pitchFamily="34" charset="0"/>
              </a:rPr>
              <a:t> </a:t>
            </a:r>
            <a:r>
              <a:rPr lang="es-ES" sz="2200" dirty="0" err="1">
                <a:gradFill>
                  <a:gsLst>
                    <a:gs pos="0">
                      <a:srgbClr val="FFFFFF"/>
                    </a:gs>
                    <a:gs pos="100000">
                      <a:srgbClr val="FFFFFF"/>
                    </a:gs>
                  </a:gsLst>
                  <a:lin ang="5400000" scaled="0"/>
                </a:gradFill>
                <a:ea typeface="Segoe UI" pitchFamily="34" charset="0"/>
                <a:cs typeface="Segoe UI" pitchFamily="34" charset="0"/>
              </a:rPr>
              <a:t>Component</a:t>
            </a: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lecha derecha 10"/>
          <p:cNvSpPr/>
          <p:nvPr/>
        </p:nvSpPr>
        <p:spPr bwMode="auto">
          <a:xfrm rot="1556224">
            <a:off x="5458140" y="3825968"/>
            <a:ext cx="1655191" cy="40585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Flecha derecha 12"/>
          <p:cNvSpPr/>
          <p:nvPr/>
        </p:nvSpPr>
        <p:spPr bwMode="auto">
          <a:xfrm rot="18773626">
            <a:off x="5248844" y="2230602"/>
            <a:ext cx="2091225" cy="40585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Flecha derecha 13"/>
          <p:cNvSpPr/>
          <p:nvPr/>
        </p:nvSpPr>
        <p:spPr bwMode="auto">
          <a:xfrm>
            <a:off x="5550196" y="3220798"/>
            <a:ext cx="1417675" cy="40585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lecha derecha 14"/>
          <p:cNvSpPr/>
          <p:nvPr/>
        </p:nvSpPr>
        <p:spPr bwMode="auto">
          <a:xfrm>
            <a:off x="2648276" y="3220798"/>
            <a:ext cx="907313" cy="40585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lecha derecha 15"/>
          <p:cNvSpPr/>
          <p:nvPr/>
        </p:nvSpPr>
        <p:spPr bwMode="auto">
          <a:xfrm rot="16200000">
            <a:off x="4247160" y="4131067"/>
            <a:ext cx="773727" cy="40585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_ENCAMINA_grande_sin_imagotipo.png"/>
          <p:cNvPicPr>
            <a:picLocks noChangeAspect="1"/>
          </p:cNvPicPr>
          <p:nvPr/>
        </p:nvPicPr>
        <p:blipFill>
          <a:blip r:embed="rId2"/>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2418642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3104707" y="2109542"/>
            <a:ext cx="8114696" cy="997196"/>
          </a:xfrm>
        </p:spPr>
        <p:txBody>
          <a:bodyPr/>
          <a:lstStyle/>
          <a:p>
            <a:r>
              <a:rPr lang="es-ES" dirty="0"/>
              <a:t>Demo TIME</a:t>
            </a:r>
          </a:p>
        </p:txBody>
      </p:sp>
      <p:sp>
        <p:nvSpPr>
          <p:cNvPr id="4" name="Marcador de texto 3"/>
          <p:cNvSpPr>
            <a:spLocks noGrp="1"/>
          </p:cNvSpPr>
          <p:nvPr>
            <p:ph type="body" sz="quarter" idx="12"/>
          </p:nvPr>
        </p:nvSpPr>
        <p:spPr/>
        <p:txBody>
          <a:bodyPr/>
          <a:lstStyle/>
          <a:p>
            <a:endParaRPr lang="es-ES" dirty="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72840"/>
            <a:ext cx="2283315" cy="2285598"/>
          </a:xfrm>
          <a:prstGeom prst="rect">
            <a:avLst/>
          </a:prstGeom>
        </p:spPr>
      </p:pic>
    </p:spTree>
    <p:extLst>
      <p:ext uri="{BB962C8B-B14F-4D97-AF65-F5344CB8AC3E}">
        <p14:creationId xmlns:p14="http://schemas.microsoft.com/office/powerpoint/2010/main" val="1782401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Preguntas !! </a:t>
            </a:r>
          </a:p>
        </p:txBody>
      </p:sp>
      <p:sp>
        <p:nvSpPr>
          <p:cNvPr id="6" name="Subtitle 1"/>
          <p:cNvSpPr txBox="1">
            <a:spLocks/>
          </p:cNvSpPr>
          <p:nvPr/>
        </p:nvSpPr>
        <p:spPr>
          <a:xfrm>
            <a:off x="1244009" y="1756586"/>
            <a:ext cx="6352139" cy="721480"/>
          </a:xfrm>
          <a:prstGeom prst="rect">
            <a:avLst/>
          </a:prstGeom>
        </p:spPr>
        <p:txBody>
          <a:bodyPr vert="horz" wrap="square" lIns="165862" tIns="165862"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sz="3600" dirty="0"/>
              <a:t>Adrián Díaz Cervera</a:t>
            </a:r>
          </a:p>
        </p:txBody>
      </p:sp>
      <p:pic>
        <p:nvPicPr>
          <p:cNvPr id="7" name="Marcador de posición de imagen 5"/>
          <p:cNvPicPr>
            <a:picLocks noChangeAspect="1"/>
          </p:cNvPicPr>
          <p:nvPr/>
        </p:nvPicPr>
        <p:blipFill>
          <a:blip r:embed="rId3">
            <a:extLst>
              <a:ext uri="{28A0092B-C50C-407E-A947-70E740481C1C}">
                <a14:useLocalDpi xmlns:a14="http://schemas.microsoft.com/office/drawing/2010/main" val="0"/>
              </a:ext>
            </a:extLst>
          </a:blip>
          <a:srcRect l="815" r="815"/>
          <a:stretch>
            <a:fillRect/>
          </a:stretch>
        </p:blipFill>
        <p:spPr>
          <a:xfrm rot="240000">
            <a:off x="9399483" y="762698"/>
            <a:ext cx="1509237" cy="15091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 Placeholder 4"/>
          <p:cNvSpPr txBox="1">
            <a:spLocks/>
          </p:cNvSpPr>
          <p:nvPr/>
        </p:nvSpPr>
        <p:spPr>
          <a:xfrm>
            <a:off x="2445488" y="2461313"/>
            <a:ext cx="6783580" cy="2657394"/>
          </a:xfrm>
          <a:prstGeom prst="rect">
            <a:avLst/>
          </a:prstGeom>
        </p:spPr>
        <p:txBody>
          <a:bodyPr vert="horz" wrap="square" lIns="165862" tIns="165862"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800" dirty="0"/>
              <a:t>Software Architect Lead at </a:t>
            </a:r>
            <a:r>
              <a:rPr lang="en-US" sz="2800" dirty="0" err="1"/>
              <a:t>Encamina</a:t>
            </a:r>
            <a:endParaRPr lang="en-US" sz="2800" dirty="0"/>
          </a:p>
          <a:p>
            <a:r>
              <a:rPr lang="en-US" sz="2800" dirty="0"/>
              <a:t>MVP Office and Servers </a:t>
            </a:r>
          </a:p>
          <a:p>
            <a:pPr marL="0" lvl="1" indent="0">
              <a:spcBef>
                <a:spcPts val="1000"/>
              </a:spcBef>
              <a:buNone/>
            </a:pPr>
            <a:r>
              <a:rPr lang="en-US" sz="1800" dirty="0">
                <a:latin typeface="Segoe UI Light" panose="020B0502040204020203" pitchFamily="34" charset="0"/>
                <a:cs typeface="Segoe UI Light" panose="020B0502040204020203" pitchFamily="34" charset="0"/>
                <a:hlinkClick r:id="rId4"/>
              </a:rPr>
              <a:t>http://blogs.encamina.com/desarrollandosobresharepoint</a:t>
            </a:r>
            <a:endParaRPr lang="en-US" sz="1800" dirty="0">
              <a:latin typeface="Segoe UI Light" panose="020B0502040204020203" pitchFamily="34" charset="0"/>
              <a:cs typeface="Segoe UI Light" panose="020B0502040204020203" pitchFamily="34" charset="0"/>
            </a:endParaRPr>
          </a:p>
          <a:p>
            <a:pPr marL="0" lvl="1" indent="0">
              <a:spcBef>
                <a:spcPts val="1000"/>
              </a:spcBef>
              <a:buNone/>
            </a:pPr>
            <a:r>
              <a:rPr lang="en-US" sz="1800" dirty="0">
                <a:latin typeface="Segoe UI Light" panose="020B0502040204020203" pitchFamily="34" charset="0"/>
                <a:cs typeface="Segoe UI Light" panose="020B0502040204020203" pitchFamily="34" charset="0"/>
                <a:hlinkClick r:id="rId5"/>
              </a:rPr>
              <a:t>adiaz@encamina.com</a:t>
            </a:r>
            <a:r>
              <a:rPr lang="en-US" sz="1800" dirty="0">
                <a:latin typeface="Segoe UI Light" panose="020B0502040204020203" pitchFamily="34" charset="0"/>
                <a:cs typeface="Segoe UI Light" panose="020B0502040204020203" pitchFamily="34" charset="0"/>
              </a:rPr>
              <a:t>  </a:t>
            </a:r>
          </a:p>
          <a:p>
            <a:pPr marL="0" lvl="1" indent="0">
              <a:spcBef>
                <a:spcPts val="1000"/>
              </a:spcBef>
              <a:buNone/>
            </a:pPr>
            <a:r>
              <a:rPr lang="en-US" sz="1800" dirty="0">
                <a:latin typeface="Segoe UI Light" panose="020B0502040204020203" pitchFamily="34" charset="0"/>
                <a:cs typeface="Segoe UI Light" panose="020B0502040204020203" pitchFamily="34" charset="0"/>
              </a:rPr>
              <a:t>        @AdrianDiaz81</a:t>
            </a:r>
            <a:r>
              <a:rPr lang="en-US" sz="2000" dirty="0">
                <a:latin typeface="Segoe UI Light" panose="020B0502040204020203" pitchFamily="34" charset="0"/>
                <a:cs typeface="Segoe UI Light" panose="020B0502040204020203" pitchFamily="34" charset="0"/>
              </a:rPr>
              <a:t>	</a:t>
            </a:r>
          </a:p>
          <a:p>
            <a:pPr marL="339677" lvl="1" indent="0">
              <a:buNone/>
            </a:pPr>
            <a:endParaRPr lang="en-US" dirty="0">
              <a:latin typeface="Segoe UI Light" panose="020B0502040204020203" pitchFamily="34" charset="0"/>
              <a:cs typeface="Segoe UI Light" panose="020B0502040204020203" pitchFamily="34" charset="0"/>
            </a:endParaRPr>
          </a:p>
        </p:txBody>
      </p:sp>
      <p:pic>
        <p:nvPicPr>
          <p:cNvPr id="10" name="Picture 2" descr="http://4.bp.blogspot.com/-OUfCsUCY3B4/VGgJCYMcsGI/AAAAAAAAIuQ/dyBpOE8ZilM/s230/mvp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9939" y="4320400"/>
            <a:ext cx="1986887" cy="915696"/>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9519" y="4492156"/>
            <a:ext cx="449699" cy="365603"/>
          </a:xfrm>
          <a:prstGeom prst="rect">
            <a:avLst/>
          </a:prstGeom>
        </p:spPr>
      </p:pic>
      <p:pic>
        <p:nvPicPr>
          <p:cNvPr id="4" name="Imagen 3"/>
          <p:cNvPicPr>
            <a:picLocks noChangeAspect="1"/>
          </p:cNvPicPr>
          <p:nvPr/>
        </p:nvPicPr>
        <p:blipFill>
          <a:blip r:embed="rId8"/>
          <a:stretch>
            <a:fillRect/>
          </a:stretch>
        </p:blipFill>
        <p:spPr>
          <a:xfrm>
            <a:off x="9732469" y="3899401"/>
            <a:ext cx="1938696" cy="2438611"/>
          </a:xfrm>
          <a:prstGeom prst="rect">
            <a:avLst/>
          </a:prstGeom>
        </p:spPr>
      </p:pic>
    </p:spTree>
    <p:extLst>
      <p:ext uri="{BB962C8B-B14F-4D97-AF65-F5344CB8AC3E}">
        <p14:creationId xmlns:p14="http://schemas.microsoft.com/office/powerpoint/2010/main" val="570457884"/>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THANKS !! </a:t>
            </a:r>
          </a:p>
        </p:txBody>
      </p:sp>
      <p:sp>
        <p:nvSpPr>
          <p:cNvPr id="5" name="Marcador de texto 4"/>
          <p:cNvSpPr>
            <a:spLocks noGrp="1"/>
          </p:cNvSpPr>
          <p:nvPr>
            <p:ph type="body" sz="quarter" idx="12"/>
          </p:nvPr>
        </p:nvSpPr>
        <p:spPr/>
        <p:txBody>
          <a:bodyPr/>
          <a:lstStyle/>
          <a:p>
            <a:endParaRPr lang="es-ES"/>
          </a:p>
        </p:txBody>
      </p:sp>
      <p:pic>
        <p:nvPicPr>
          <p:cNvPr id="6" name="Imagen 5"/>
          <p:cNvPicPr>
            <a:picLocks noChangeAspect="1"/>
          </p:cNvPicPr>
          <p:nvPr/>
        </p:nvPicPr>
        <p:blipFill>
          <a:blip r:embed="rId2"/>
          <a:stretch>
            <a:fillRect/>
          </a:stretch>
        </p:blipFill>
        <p:spPr>
          <a:xfrm>
            <a:off x="6542702" y="2634127"/>
            <a:ext cx="1938696" cy="2438611"/>
          </a:xfrm>
          <a:prstGeom prst="rect">
            <a:avLst/>
          </a:prstGeom>
        </p:spPr>
      </p:pic>
    </p:spTree>
    <p:extLst>
      <p:ext uri="{BB962C8B-B14F-4D97-AF65-F5344CB8AC3E}">
        <p14:creationId xmlns:p14="http://schemas.microsoft.com/office/powerpoint/2010/main" val="68497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err="1"/>
              <a:t>Adrián</a:t>
            </a:r>
            <a:r>
              <a:rPr lang="en-US" dirty="0"/>
              <a:t> </a:t>
            </a:r>
            <a:r>
              <a:rPr lang="en-US" dirty="0" err="1"/>
              <a:t>Díaz</a:t>
            </a:r>
            <a:r>
              <a:rPr lang="en-US" dirty="0"/>
              <a:t> </a:t>
            </a:r>
            <a:r>
              <a:rPr lang="en-US" dirty="0" err="1"/>
              <a:t>Cervera</a:t>
            </a:r>
            <a:endParaRPr lang="es-ES" dirty="0"/>
          </a:p>
        </p:txBody>
      </p:sp>
      <p:sp>
        <p:nvSpPr>
          <p:cNvPr id="3" name="Marcador de texto 2"/>
          <p:cNvSpPr>
            <a:spLocks noGrp="1"/>
          </p:cNvSpPr>
          <p:nvPr>
            <p:ph type="body" sz="quarter" idx="12"/>
          </p:nvPr>
        </p:nvSpPr>
        <p:spPr/>
        <p:txBody>
          <a:bodyPr/>
          <a:lstStyle/>
          <a:p>
            <a:r>
              <a:rPr lang="en-US" dirty="0"/>
              <a:t>MV.           Office Servers and Services </a:t>
            </a:r>
            <a:endParaRPr lang="es-ES" dirty="0"/>
          </a:p>
        </p:txBody>
      </p:sp>
      <p:sp>
        <p:nvSpPr>
          <p:cNvPr id="5" name="Marcador de texto 4"/>
          <p:cNvSpPr>
            <a:spLocks noGrp="1"/>
          </p:cNvSpPr>
          <p:nvPr>
            <p:ph type="body" sz="quarter" idx="14"/>
          </p:nvPr>
        </p:nvSpPr>
        <p:spPr/>
        <p:txBody>
          <a:bodyPr/>
          <a:lstStyle/>
          <a:p>
            <a:r>
              <a:rPr lang="en-US" dirty="0"/>
              <a:t>http://blogs.encamina.com/desarrollandosobresharepoint</a:t>
            </a:r>
            <a:endParaRPr lang="es-ES" dirty="0"/>
          </a:p>
        </p:txBody>
      </p:sp>
      <p:sp>
        <p:nvSpPr>
          <p:cNvPr id="6" name="Marcador de texto 5"/>
          <p:cNvSpPr>
            <a:spLocks noGrp="1"/>
          </p:cNvSpPr>
          <p:nvPr>
            <p:ph type="body" sz="quarter" idx="15"/>
          </p:nvPr>
        </p:nvSpPr>
        <p:spPr/>
        <p:txBody>
          <a:bodyPr/>
          <a:lstStyle/>
          <a:p>
            <a:r>
              <a:rPr lang="en-US" dirty="0"/>
              <a:t>AdrianDiaz81</a:t>
            </a:r>
            <a:endParaRPr lang="es-ES" dirty="0"/>
          </a:p>
        </p:txBody>
      </p:sp>
      <p:pic>
        <p:nvPicPr>
          <p:cNvPr id="9" name="Marcador de posición de imagen 8" descr="adri.png"/>
          <p:cNvPicPr>
            <a:picLocks noGrp="1" noChangeAspect="1"/>
          </p:cNvPicPr>
          <p:nvPr>
            <p:ph type="pic" sz="quarter" idx="16"/>
          </p:nvPr>
        </p:nvPicPr>
        <p:blipFill>
          <a:blip r:embed="rId3"/>
          <a:srcRect l="37" r="37"/>
          <a:stretch>
            <a:fillRect/>
          </a:stretch>
        </p:blipFill>
        <p:spPr>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Marcador de texto 7"/>
          <p:cNvSpPr>
            <a:spLocks noGrp="1"/>
          </p:cNvSpPr>
          <p:nvPr>
            <p:ph type="body" sz="quarter" idx="17"/>
          </p:nvPr>
        </p:nvSpPr>
        <p:spPr/>
        <p:txBody>
          <a:bodyPr/>
          <a:lstStyle/>
          <a:p>
            <a:r>
              <a:rPr lang="en-US" dirty="0"/>
              <a:t>Software </a:t>
            </a:r>
            <a:r>
              <a:rPr lang="en-US"/>
              <a:t>Architect</a:t>
            </a:r>
            <a:r>
              <a:rPr lang="en-US" dirty="0"/>
              <a:t> at</a:t>
            </a:r>
            <a:endParaRPr lang="es-ES" dirty="0"/>
          </a:p>
        </p:txBody>
      </p:sp>
      <p:pic>
        <p:nvPicPr>
          <p:cNvPr id="10" name="Imagen 9" descr="logoMVP.png"/>
          <p:cNvPicPr>
            <a:picLocks noChangeAspect="1"/>
          </p:cNvPicPr>
          <p:nvPr/>
        </p:nvPicPr>
        <p:blipFill>
          <a:blip r:embed="rId4"/>
          <a:stretch>
            <a:fillRect/>
          </a:stretch>
        </p:blipFill>
        <p:spPr>
          <a:xfrm>
            <a:off x="3279957" y="1967734"/>
            <a:ext cx="1550985" cy="634227"/>
          </a:xfrm>
          <a:prstGeom prst="rect">
            <a:avLst/>
          </a:prstGeom>
        </p:spPr>
      </p:pic>
      <p:pic>
        <p:nvPicPr>
          <p:cNvPr id="11" name="Imagen 10" descr="Logo_ENCAMINA_grande_sin_imagotipo.png"/>
          <p:cNvPicPr>
            <a:picLocks noChangeAspect="1"/>
          </p:cNvPicPr>
          <p:nvPr/>
        </p:nvPicPr>
        <p:blipFill>
          <a:blip r:embed="rId5"/>
          <a:stretch>
            <a:fillRect/>
          </a:stretch>
        </p:blipFill>
        <p:spPr>
          <a:xfrm>
            <a:off x="3931058" y="4432423"/>
            <a:ext cx="2743200" cy="674067"/>
          </a:xfrm>
          <a:prstGeom prst="rect">
            <a:avLst/>
          </a:prstGeom>
        </p:spPr>
      </p:pic>
    </p:spTree>
    <p:extLst>
      <p:ext uri="{BB962C8B-B14F-4D97-AF65-F5344CB8AC3E}">
        <p14:creationId xmlns:p14="http://schemas.microsoft.com/office/powerpoint/2010/main" val="204280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Agenda</a:t>
            </a:r>
            <a:endParaRPr lang="es-ES" dirty="0"/>
          </a:p>
        </p:txBody>
      </p:sp>
      <p:sp>
        <p:nvSpPr>
          <p:cNvPr id="3" name="Marcador de texto 2"/>
          <p:cNvSpPr>
            <a:spLocks noGrp="1"/>
          </p:cNvSpPr>
          <p:nvPr>
            <p:ph type="body" sz="quarter" idx="10"/>
          </p:nvPr>
        </p:nvSpPr>
        <p:spPr>
          <a:xfrm>
            <a:off x="4899025" y="1447800"/>
            <a:ext cx="6772275" cy="3164452"/>
          </a:xfrm>
        </p:spPr>
        <p:txBody>
          <a:bodyPr vert="horz" lIns="0" tIns="0" rIns="0" bIns="0" rtlCol="0" anchor="t">
            <a:noAutofit/>
          </a:bodyPr>
          <a:lstStyle/>
          <a:p>
            <a:r>
              <a:rPr lang="es-ES" dirty="0"/>
              <a:t>El futuro del desarrollo en SharePoint</a:t>
            </a:r>
          </a:p>
          <a:p>
            <a:r>
              <a:rPr lang="es-ES" dirty="0"/>
              <a:t>Angular 2 vs Angular 1</a:t>
            </a:r>
          </a:p>
          <a:p>
            <a:r>
              <a:rPr lang="es-ES" dirty="0"/>
              <a:t>Características de Angular 2</a:t>
            </a:r>
          </a:p>
          <a:p>
            <a:r>
              <a:rPr lang="es-ES" dirty="0"/>
              <a:t>Servicios</a:t>
            </a:r>
          </a:p>
          <a:p>
            <a:r>
              <a:rPr lang="es-ES" dirty="0" err="1"/>
              <a:t>Testing</a:t>
            </a:r>
            <a:endParaRPr lang="es-ES" dirty="0"/>
          </a:p>
          <a:p>
            <a:r>
              <a:rPr lang="es-ES" dirty="0"/>
              <a:t>Demo</a:t>
            </a:r>
          </a:p>
          <a:p>
            <a:endParaRPr lang="en-US" dirty="0"/>
          </a:p>
        </p:txBody>
      </p:sp>
      <p:pic>
        <p:nvPicPr>
          <p:cNvPr id="4" name="Imagen 3"/>
          <p:cNvPicPr>
            <a:picLocks noChangeAspect="1"/>
          </p:cNvPicPr>
          <p:nvPr/>
        </p:nvPicPr>
        <p:blipFill>
          <a:blip r:embed="rId3"/>
          <a:stretch>
            <a:fillRect/>
          </a:stretch>
        </p:blipFill>
        <p:spPr>
          <a:xfrm>
            <a:off x="557055" y="1068724"/>
            <a:ext cx="3731373" cy="3731648"/>
          </a:xfrm>
          <a:prstGeom prst="rect">
            <a:avLst/>
          </a:prstGeom>
        </p:spPr>
      </p:pic>
      <p:pic>
        <p:nvPicPr>
          <p:cNvPr id="6" name="Imagen 5" descr="Logo_ENCAMINA_grande_sin_imagotipo.png"/>
          <p:cNvPicPr>
            <a:picLocks noChangeAspect="1"/>
          </p:cNvPicPr>
          <p:nvPr/>
        </p:nvPicPr>
        <p:blipFill>
          <a:blip r:embed="rId4"/>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367283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armacia1.JPG"/>
          <p:cNvPicPr>
            <a:picLocks noChangeAspect="1"/>
          </p:cNvPicPr>
          <p:nvPr/>
        </p:nvPicPr>
        <p:blipFill>
          <a:blip r:embed="rId3"/>
          <a:stretch>
            <a:fillRect/>
          </a:stretch>
        </p:blipFill>
        <p:spPr>
          <a:xfrm>
            <a:off x="1354716" y="1200150"/>
            <a:ext cx="1081857" cy="971550"/>
          </a:xfrm>
          <a:prstGeom prst="rect">
            <a:avLst/>
          </a:prstGeom>
        </p:spPr>
      </p:pic>
      <p:pic>
        <p:nvPicPr>
          <p:cNvPr id="5" name="Imagen 4" descr="Farmacia2.JPG"/>
          <p:cNvPicPr>
            <a:picLocks noChangeAspect="1"/>
          </p:cNvPicPr>
          <p:nvPr/>
        </p:nvPicPr>
        <p:blipFill>
          <a:blip r:embed="rId4"/>
          <a:stretch>
            <a:fillRect/>
          </a:stretch>
        </p:blipFill>
        <p:spPr>
          <a:xfrm>
            <a:off x="1385298" y="2901126"/>
            <a:ext cx="1102415" cy="819150"/>
          </a:xfrm>
          <a:prstGeom prst="rect">
            <a:avLst/>
          </a:prstGeom>
        </p:spPr>
      </p:pic>
      <p:pic>
        <p:nvPicPr>
          <p:cNvPr id="6" name="Imagen 5" descr="Farmacia3.JPG"/>
          <p:cNvPicPr>
            <a:picLocks noChangeAspect="1"/>
          </p:cNvPicPr>
          <p:nvPr/>
        </p:nvPicPr>
        <p:blipFill>
          <a:blip r:embed="rId5"/>
          <a:stretch>
            <a:fillRect/>
          </a:stretch>
        </p:blipFill>
        <p:spPr>
          <a:xfrm>
            <a:off x="1406229" y="4561367"/>
            <a:ext cx="1081484" cy="790871"/>
          </a:xfrm>
          <a:prstGeom prst="rect">
            <a:avLst/>
          </a:prstGeom>
        </p:spPr>
      </p:pic>
      <p:sp>
        <p:nvSpPr>
          <p:cNvPr id="2" name="CuadroTexto 1"/>
          <p:cNvSpPr txBox="1"/>
          <p:nvPr/>
        </p:nvSpPr>
        <p:spPr>
          <a:xfrm>
            <a:off x="3179135" y="1273249"/>
            <a:ext cx="8197702" cy="369332"/>
          </a:xfrm>
          <a:prstGeom prst="rect">
            <a:avLst/>
          </a:prstGeom>
          <a:noFill/>
        </p:spPr>
        <p:txBody>
          <a:bodyPr wrap="square" lIns="0" tIns="0" rIns="0" bIns="0" rtlCol="0">
            <a:spAutoFit/>
          </a:bodyPr>
          <a:lstStyle/>
          <a:p>
            <a:r>
              <a:rPr lang="es-ES" sz="2400" spc="-70" dirty="0">
                <a:solidFill>
                  <a:schemeClr val="bg1"/>
                </a:solidFill>
              </a:rPr>
              <a:t>Todo lo que se va a ver en esta sesión esta en fase experimental</a:t>
            </a:r>
          </a:p>
        </p:txBody>
      </p:sp>
      <p:sp>
        <p:nvSpPr>
          <p:cNvPr id="3" name="Rectángulo 2"/>
          <p:cNvSpPr/>
          <p:nvPr/>
        </p:nvSpPr>
        <p:spPr>
          <a:xfrm>
            <a:off x="3179135" y="2901126"/>
            <a:ext cx="8361520" cy="523220"/>
          </a:xfrm>
          <a:prstGeom prst="rect">
            <a:avLst/>
          </a:prstGeom>
        </p:spPr>
        <p:txBody>
          <a:bodyPr wrap="none">
            <a:spAutoFit/>
          </a:bodyPr>
          <a:lstStyle/>
          <a:p>
            <a:r>
              <a:rPr lang="es-ES" sz="2800" spc="-70" dirty="0">
                <a:solidFill>
                  <a:schemeClr val="bg1"/>
                </a:solidFill>
              </a:rPr>
              <a:t>No utilizar sino esta acompañado de frikis igual que yo</a:t>
            </a:r>
          </a:p>
        </p:txBody>
      </p:sp>
      <p:sp>
        <p:nvSpPr>
          <p:cNvPr id="7" name="Rectángulo 6"/>
          <p:cNvSpPr/>
          <p:nvPr/>
        </p:nvSpPr>
        <p:spPr>
          <a:xfrm>
            <a:off x="3179135" y="4593733"/>
            <a:ext cx="8218981" cy="461665"/>
          </a:xfrm>
          <a:prstGeom prst="rect">
            <a:avLst/>
          </a:prstGeom>
        </p:spPr>
        <p:txBody>
          <a:bodyPr wrap="none">
            <a:spAutoFit/>
          </a:bodyPr>
          <a:lstStyle/>
          <a:p>
            <a:r>
              <a:rPr lang="es-ES" sz="2400" spc="-70" dirty="0">
                <a:solidFill>
                  <a:schemeClr val="bg1"/>
                </a:solidFill>
              </a:rPr>
              <a:t>No poner en entornos de PRODUCCION bajo ningún concepto</a:t>
            </a:r>
          </a:p>
        </p:txBody>
      </p:sp>
      <p:pic>
        <p:nvPicPr>
          <p:cNvPr id="8" name="Imagen 7" descr="Logo_ENCAMINA_grande_sin_imagotipo.png"/>
          <p:cNvPicPr>
            <a:picLocks noChangeAspect="1"/>
          </p:cNvPicPr>
          <p:nvPr/>
        </p:nvPicPr>
        <p:blipFill>
          <a:blip r:embed="rId6"/>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3757448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20835" y="2115879"/>
            <a:ext cx="5434948" cy="510364"/>
          </a:xfrm>
        </p:spPr>
        <p:txBody>
          <a:bodyPr/>
          <a:lstStyle/>
          <a:p>
            <a:r>
              <a:rPr lang="en-US" dirty="0"/>
              <a:t>It’s morning again in SharePoint</a:t>
            </a:r>
          </a:p>
        </p:txBody>
      </p:sp>
      <p:sp>
        <p:nvSpPr>
          <p:cNvPr id="4" name="Marcador de contenido 3"/>
          <p:cNvSpPr>
            <a:spLocks noGrp="1"/>
          </p:cNvSpPr>
          <p:nvPr>
            <p:ph sz="quarter" idx="13"/>
          </p:nvPr>
        </p:nvSpPr>
        <p:spPr/>
        <p:txBody>
          <a:bodyPr/>
          <a:lstStyle/>
          <a:p>
            <a:endParaRPr lang="en-US"/>
          </a:p>
        </p:txBody>
      </p:sp>
      <p:pic>
        <p:nvPicPr>
          <p:cNvPr id="8" name="Marcador de posición de imagen 7"/>
          <p:cNvPicPr>
            <a:picLocks noGrp="1" noChangeAspect="1"/>
          </p:cNvPicPr>
          <p:nvPr>
            <p:ph type="pic" sz="quarter" idx="14"/>
          </p:nvPr>
        </p:nvPicPr>
        <p:blipFill rotWithShape="1">
          <a:blip r:embed="rId2"/>
          <a:srcRect l="33548" t="1234" r="9068" b="-1234"/>
          <a:stretch/>
        </p:blipFill>
        <p:spPr>
          <a:xfrm>
            <a:off x="6210331" y="5760"/>
            <a:ext cx="5981669" cy="7011728"/>
          </a:xfrm>
        </p:spPr>
      </p:pic>
    </p:spTree>
    <p:extLst>
      <p:ext uri="{BB962C8B-B14F-4D97-AF65-F5344CB8AC3E}">
        <p14:creationId xmlns:p14="http://schemas.microsoft.com/office/powerpoint/2010/main" val="2702233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The  SharePoint Framework</a:t>
            </a:r>
          </a:p>
        </p:txBody>
      </p:sp>
      <p:sp>
        <p:nvSpPr>
          <p:cNvPr id="3" name="Marcador de texto 2"/>
          <p:cNvSpPr>
            <a:spLocks noGrp="1"/>
          </p:cNvSpPr>
          <p:nvPr>
            <p:ph type="body" sz="quarter" idx="10"/>
          </p:nvPr>
        </p:nvSpPr>
        <p:spPr/>
        <p:txBody>
          <a:bodyPr/>
          <a:lstStyle/>
          <a:p>
            <a:endParaRPr lang="en-US"/>
          </a:p>
        </p:txBody>
      </p:sp>
      <p:sp>
        <p:nvSpPr>
          <p:cNvPr id="4" name="Marcador de texto 3"/>
          <p:cNvSpPr>
            <a:spLocks noGrp="1"/>
          </p:cNvSpPr>
          <p:nvPr>
            <p:ph type="body" sz="quarter" idx="11"/>
          </p:nvPr>
        </p:nvSpPr>
        <p:spPr/>
        <p:txBody>
          <a:bodyPr/>
          <a:lstStyle/>
          <a:p>
            <a:endParaRPr lang="en-US"/>
          </a:p>
        </p:txBody>
      </p:sp>
      <p:pic>
        <p:nvPicPr>
          <p:cNvPr id="1026" name="Picture 2" descr="The SharePoint framework-an open and connected platfor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789" y="1447801"/>
            <a:ext cx="10610850" cy="448627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169160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3673" y="696434"/>
            <a:ext cx="11151917" cy="747897"/>
          </a:xfrm>
        </p:spPr>
        <p:txBody>
          <a:bodyPr/>
          <a:lstStyle/>
          <a:p>
            <a:r>
              <a:rPr lang="en-US" dirty="0"/>
              <a:t>The  SharePoint Framework</a:t>
            </a:r>
            <a:endParaRPr lang="es-ES" dirty="0"/>
          </a:p>
        </p:txBody>
      </p:sp>
      <p:sp>
        <p:nvSpPr>
          <p:cNvPr id="3" name="Marcador de texto 2"/>
          <p:cNvSpPr>
            <a:spLocks noGrp="1"/>
          </p:cNvSpPr>
          <p:nvPr>
            <p:ph type="body" sz="quarter" idx="10"/>
          </p:nvPr>
        </p:nvSpPr>
        <p:spPr/>
        <p:txBody>
          <a:bodyPr/>
          <a:lstStyle/>
          <a:p>
            <a:endParaRPr lang="es-ES"/>
          </a:p>
        </p:txBody>
      </p:sp>
      <p:sp>
        <p:nvSpPr>
          <p:cNvPr id="4" name="Marcador de texto 3"/>
          <p:cNvSpPr>
            <a:spLocks noGrp="1"/>
          </p:cNvSpPr>
          <p:nvPr>
            <p:ph type="body" sz="quarter" idx="11"/>
          </p:nvPr>
        </p:nvSpPr>
        <p:spPr/>
        <p:txBody>
          <a:bodyPr/>
          <a:lstStyle/>
          <a:p>
            <a:endParaRPr lang="es-ES"/>
          </a:p>
        </p:txBody>
      </p:sp>
      <p:pic>
        <p:nvPicPr>
          <p:cNvPr id="2050" name="Picture 2" descr="The SharePoint framework-an open and connected platform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01" y="1444331"/>
            <a:ext cx="11461271" cy="458798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Logo_ENCAMINA_grande_sin_imagotipo.png"/>
          <p:cNvPicPr>
            <a:picLocks noChangeAspect="1"/>
          </p:cNvPicPr>
          <p:nvPr/>
        </p:nvPicPr>
        <p:blipFill>
          <a:blip r:embed="rId3"/>
          <a:stretch>
            <a:fillRect/>
          </a:stretch>
        </p:blipFill>
        <p:spPr>
          <a:xfrm>
            <a:off x="10299960" y="6313783"/>
            <a:ext cx="1534077" cy="376958"/>
          </a:xfrm>
          <a:prstGeom prst="rect">
            <a:avLst/>
          </a:prstGeom>
        </p:spPr>
      </p:pic>
    </p:spTree>
    <p:extLst>
      <p:ext uri="{BB962C8B-B14F-4D97-AF65-F5344CB8AC3E}">
        <p14:creationId xmlns:p14="http://schemas.microsoft.com/office/powerpoint/2010/main" val="1516993551"/>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documentManagement/types"/>
    <ds:schemaRef ds:uri="http://purl.org/dc/terms/"/>
    <ds:schemaRef ds:uri="http://schemas.microsoft.com/office/2006/metadata/properties"/>
    <ds:schemaRef ds:uri="http://www.w3.org/XML/1998/namespace"/>
    <ds:schemaRef ds:uri="http://purl.org/dc/elements/1.1/"/>
    <ds:schemaRef ds:uri="http://schemas.openxmlformats.org/package/2006/metadata/core-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1203</Words>
  <Application>Microsoft Office PowerPoint</Application>
  <PresentationFormat>Panorámica</PresentationFormat>
  <Paragraphs>165</Paragraphs>
  <Slides>36</Slides>
  <Notes>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36</vt:i4>
      </vt:variant>
    </vt:vector>
  </HeadingPairs>
  <TitlesOfParts>
    <vt:vector size="45" baseType="lpstr">
      <vt:lpstr>Arial</vt:lpstr>
      <vt:lpstr>Calibri</vt:lpstr>
      <vt:lpstr>Consolas</vt:lpstr>
      <vt:lpstr>Segoe Pro Light</vt:lpstr>
      <vt:lpstr>Segoe UI</vt:lpstr>
      <vt:lpstr>Segoe UI Light</vt:lpstr>
      <vt:lpstr>Segoe UI Light (Títulos)</vt:lpstr>
      <vt:lpstr>Wingdings</vt:lpstr>
      <vt:lpstr>5-30055_SharePoint Template 2012 - 16x9 - White Background</vt:lpstr>
      <vt:lpstr>Presentación de PowerPoint</vt:lpstr>
      <vt:lpstr>Presentación de PowerPoint</vt:lpstr>
      <vt:lpstr>Raffle</vt:lpstr>
      <vt:lpstr>Presentación de PowerPoint</vt:lpstr>
      <vt:lpstr>Agenda</vt:lpstr>
      <vt:lpstr>Presentación de PowerPoint</vt:lpstr>
      <vt:lpstr>Presentación de PowerPoint</vt:lpstr>
      <vt:lpstr>The  SharePoint Framework</vt:lpstr>
      <vt:lpstr>The  SharePoint Framework</vt:lpstr>
      <vt:lpstr>The SharePoint FrameWork: Tooling</vt:lpstr>
      <vt:lpstr>Presentación de PowerPoint</vt:lpstr>
      <vt:lpstr>¿ Que nos proporciona Angular?</vt:lpstr>
      <vt:lpstr>Cual era el problema</vt:lpstr>
      <vt:lpstr>Angular 2</vt:lpstr>
      <vt:lpstr>Presentación de PowerPoint</vt:lpstr>
      <vt:lpstr>Presentación de PowerPoint</vt:lpstr>
      <vt:lpstr>Web Components</vt:lpstr>
      <vt:lpstr>Arquitectura de una App en Angular 2</vt:lpstr>
      <vt:lpstr>¿Qué es un Componente?</vt:lpstr>
      <vt:lpstr>En que lenguajes puedo desarrollar en Angular 2</vt:lpstr>
      <vt:lpstr>Creando una Aplicación Angular 2 </vt:lpstr>
      <vt:lpstr>Demo TIME</vt:lpstr>
      <vt:lpstr>Component</vt:lpstr>
      <vt:lpstr>¿Que son los decoradores?</vt:lpstr>
      <vt:lpstr>Definendo los Metadatos</vt:lpstr>
      <vt:lpstr>Arranque de la Aplicación</vt:lpstr>
      <vt:lpstr>Definiendo un template en un Componente </vt:lpstr>
      <vt:lpstr>Bindings</vt:lpstr>
      <vt:lpstr>Interpolation</vt:lpstr>
      <vt:lpstr>Data Binding</vt:lpstr>
      <vt:lpstr>Construyendo un Servicio</vt:lpstr>
      <vt:lpstr>Inyectando el Servicio</vt:lpstr>
      <vt:lpstr>Arquitectura de la Aplicación</vt:lpstr>
      <vt:lpstr>Demo TIME</vt:lpstr>
      <vt:lpstr>Preguntas !! </vt:lpstr>
      <vt:lpstr>THANKS !!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cp:keywords/>
  <dc:description/>
  <cp:lastModifiedBy/>
  <cp:revision>4</cp:revision>
  <dcterms:created xsi:type="dcterms:W3CDTF">2015-02-16T12:40:18Z</dcterms:created>
  <dcterms:modified xsi:type="dcterms:W3CDTF">2016-05-05T16:59:38Z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